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73"/>
  </p:notesMasterIdLst>
  <p:handoutMasterIdLst>
    <p:handoutMasterId r:id="rId74"/>
  </p:handoutMasterIdLst>
  <p:sldIdLst>
    <p:sldId id="294" r:id="rId2"/>
    <p:sldId id="303" r:id="rId3"/>
    <p:sldId id="290" r:id="rId4"/>
    <p:sldId id="291" r:id="rId5"/>
    <p:sldId id="292" r:id="rId6"/>
    <p:sldId id="293" r:id="rId7"/>
    <p:sldId id="259" r:id="rId8"/>
    <p:sldId id="257" r:id="rId9"/>
    <p:sldId id="258" r:id="rId10"/>
    <p:sldId id="260" r:id="rId11"/>
    <p:sldId id="284" r:id="rId12"/>
    <p:sldId id="304" r:id="rId13"/>
    <p:sldId id="305" r:id="rId14"/>
    <p:sldId id="333" r:id="rId15"/>
    <p:sldId id="276" r:id="rId16"/>
    <p:sldId id="277" r:id="rId17"/>
    <p:sldId id="278" r:id="rId18"/>
    <p:sldId id="261" r:id="rId19"/>
    <p:sldId id="283" r:id="rId20"/>
    <p:sldId id="335" r:id="rId21"/>
    <p:sldId id="334" r:id="rId22"/>
    <p:sldId id="282" r:id="rId23"/>
    <p:sldId id="306" r:id="rId24"/>
    <p:sldId id="279" r:id="rId25"/>
    <p:sldId id="280" r:id="rId26"/>
    <p:sldId id="262" r:id="rId27"/>
    <p:sldId id="336" r:id="rId28"/>
    <p:sldId id="337" r:id="rId29"/>
    <p:sldId id="338" r:id="rId30"/>
    <p:sldId id="339" r:id="rId31"/>
    <p:sldId id="340" r:id="rId32"/>
    <p:sldId id="263" r:id="rId33"/>
    <p:sldId id="264" r:id="rId34"/>
    <p:sldId id="265" r:id="rId35"/>
    <p:sldId id="314" r:id="rId36"/>
    <p:sldId id="315" r:id="rId37"/>
    <p:sldId id="286" r:id="rId38"/>
    <p:sldId id="266" r:id="rId39"/>
    <p:sldId id="316" r:id="rId40"/>
    <p:sldId id="318" r:id="rId41"/>
    <p:sldId id="298" r:id="rId42"/>
    <p:sldId id="267" r:id="rId43"/>
    <p:sldId id="319" r:id="rId44"/>
    <p:sldId id="268" r:id="rId45"/>
    <p:sldId id="269" r:id="rId46"/>
    <p:sldId id="320" r:id="rId47"/>
    <p:sldId id="321" r:id="rId48"/>
    <p:sldId id="322" r:id="rId49"/>
    <p:sldId id="341" r:id="rId50"/>
    <p:sldId id="288" r:id="rId51"/>
    <p:sldId id="289" r:id="rId52"/>
    <p:sldId id="287" r:id="rId53"/>
    <p:sldId id="297" r:id="rId54"/>
    <p:sldId id="270" r:id="rId55"/>
    <p:sldId id="285" r:id="rId56"/>
    <p:sldId id="323" r:id="rId57"/>
    <p:sldId id="325" r:id="rId58"/>
    <p:sldId id="324" r:id="rId59"/>
    <p:sldId id="271" r:id="rId60"/>
    <p:sldId id="331" r:id="rId61"/>
    <p:sldId id="332" r:id="rId62"/>
    <p:sldId id="300" r:id="rId63"/>
    <p:sldId id="273" r:id="rId64"/>
    <p:sldId id="274" r:id="rId65"/>
    <p:sldId id="327" r:id="rId66"/>
    <p:sldId id="328" r:id="rId67"/>
    <p:sldId id="329" r:id="rId68"/>
    <p:sldId id="330" r:id="rId69"/>
    <p:sldId id="342" r:id="rId70"/>
    <p:sldId id="301" r:id="rId71"/>
    <p:sldId id="302" r:id="rId7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9900"/>
    <a:srgbClr val="FF0000"/>
    <a:srgbClr val="FFF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7" tIns="49519" rIns="99037" bIns="49519" numCol="1" anchor="t" anchorCtr="0" compatLnSpc="1">
            <a:prstTxWarp prst="textNoShape">
              <a:avLst/>
            </a:prstTxWarp>
          </a:bodyPr>
          <a:lstStyle>
            <a:lvl1pPr defTabSz="990600">
              <a:defRPr sz="1300"/>
            </a:lvl1pPr>
          </a:lstStyle>
          <a:p>
            <a:pPr>
              <a:defRPr/>
            </a:pPr>
            <a:endParaRPr lang="en-US"/>
          </a:p>
        </p:txBody>
      </p:sp>
      <p:sp>
        <p:nvSpPr>
          <p:cNvPr id="9625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37" tIns="49519" rIns="99037" bIns="49519" numCol="1" anchor="t" anchorCtr="0" compatLnSpc="1">
            <a:prstTxWarp prst="textNoShape">
              <a:avLst/>
            </a:prstTxWarp>
          </a:bodyPr>
          <a:lstStyle>
            <a:lvl1pPr algn="r" defTabSz="990600">
              <a:defRPr sz="1300"/>
            </a:lvl1pPr>
          </a:lstStyle>
          <a:p>
            <a:pPr>
              <a:defRPr/>
            </a:pPr>
            <a:endParaRPr lang="en-US"/>
          </a:p>
        </p:txBody>
      </p:sp>
      <p:sp>
        <p:nvSpPr>
          <p:cNvPr id="9626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37" tIns="49519" rIns="99037" bIns="49519" numCol="1" anchor="b" anchorCtr="0" compatLnSpc="1">
            <a:prstTxWarp prst="textNoShape">
              <a:avLst/>
            </a:prstTxWarp>
          </a:bodyPr>
          <a:lstStyle>
            <a:lvl1pPr defTabSz="990600">
              <a:defRPr sz="1300"/>
            </a:lvl1pPr>
          </a:lstStyle>
          <a:p>
            <a:pPr>
              <a:defRPr/>
            </a:pPr>
            <a:endParaRPr lang="en-US"/>
          </a:p>
        </p:txBody>
      </p:sp>
      <p:sp>
        <p:nvSpPr>
          <p:cNvPr id="9626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37" tIns="49519" rIns="99037" bIns="49519" numCol="1" anchor="b" anchorCtr="0" compatLnSpc="1">
            <a:prstTxWarp prst="textNoShape">
              <a:avLst/>
            </a:prstTxWarp>
          </a:bodyPr>
          <a:lstStyle>
            <a:lvl1pPr algn="r" defTabSz="990600">
              <a:defRPr sz="1300"/>
            </a:lvl1pPr>
          </a:lstStyle>
          <a:p>
            <a:pPr>
              <a:defRPr/>
            </a:pPr>
            <a:fld id="{C9D2C3DE-1CA4-4EE7-B416-2E9222F190C7}" type="slidenum">
              <a:rPr lang="en-US"/>
              <a:pPr>
                <a:defRPr/>
              </a:pPr>
              <a:t>‹#›</a:t>
            </a:fld>
            <a:endParaRPr lang="en-US"/>
          </a:p>
        </p:txBody>
      </p:sp>
    </p:spTree>
    <p:extLst>
      <p:ext uri="{BB962C8B-B14F-4D97-AF65-F5344CB8AC3E}">
        <p14:creationId xmlns:p14="http://schemas.microsoft.com/office/powerpoint/2010/main" val="252126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7" tIns="49519" rIns="99037" bIns="49519" numCol="1" anchor="t" anchorCtr="0" compatLnSpc="1">
            <a:prstTxWarp prst="textNoShape">
              <a:avLst/>
            </a:prstTxWarp>
          </a:bodyPr>
          <a:lstStyle>
            <a:lvl1pPr defTabSz="990600">
              <a:defRPr sz="1300"/>
            </a:lvl1pPr>
          </a:lstStyle>
          <a:p>
            <a:pPr>
              <a:defRPr/>
            </a:pPr>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37" tIns="49519" rIns="99037" bIns="49519" numCol="1" anchor="t" anchorCtr="0" compatLnSpc="1">
            <a:prstTxWarp prst="textNoShape">
              <a:avLst/>
            </a:prstTxWarp>
          </a:bodyPr>
          <a:lstStyle>
            <a:lvl1pPr algn="r" defTabSz="990600">
              <a:defRPr sz="13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9037" tIns="49519" rIns="99037" bIns="495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37" tIns="49519" rIns="99037" bIns="49519" numCol="1" anchor="b" anchorCtr="0" compatLnSpc="1">
            <a:prstTxWarp prst="textNoShape">
              <a:avLst/>
            </a:prstTxWarp>
          </a:bodyPr>
          <a:lstStyle>
            <a:lvl1pPr defTabSz="990600">
              <a:defRPr sz="1300"/>
            </a:lvl1pPr>
          </a:lstStyle>
          <a:p>
            <a:pPr>
              <a:defRPr/>
            </a:pPr>
            <a:endParaRPr lang="en-US"/>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37" tIns="49519" rIns="99037" bIns="49519" numCol="1" anchor="b" anchorCtr="0" compatLnSpc="1">
            <a:prstTxWarp prst="textNoShape">
              <a:avLst/>
            </a:prstTxWarp>
          </a:bodyPr>
          <a:lstStyle>
            <a:lvl1pPr algn="r" defTabSz="990600">
              <a:defRPr sz="1300"/>
            </a:lvl1pPr>
          </a:lstStyle>
          <a:p>
            <a:pPr>
              <a:defRPr/>
            </a:pPr>
            <a:fld id="{8A2D3406-D218-4112-94B7-C52F6BCBF2C5}" type="slidenum">
              <a:rPr lang="en-US"/>
              <a:pPr>
                <a:defRPr/>
              </a:pPr>
              <a:t>‹#›</a:t>
            </a:fld>
            <a:endParaRPr lang="en-US"/>
          </a:p>
        </p:txBody>
      </p:sp>
    </p:spTree>
    <p:extLst>
      <p:ext uri="{BB962C8B-B14F-4D97-AF65-F5344CB8AC3E}">
        <p14:creationId xmlns:p14="http://schemas.microsoft.com/office/powerpoint/2010/main" val="4218615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06"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06"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06"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06"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06"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DE4BC38E-698C-44EF-8CFC-F7010C70A97F}" type="slidenum">
              <a:rPr lang="en-US" smtClean="0"/>
              <a:pPr eaLnBrk="1" hangingPunct="1"/>
              <a:t>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9C2923F8-4764-4F8E-87E8-5DF62FF0A76F}" type="slidenum">
              <a:rPr lang="en-US" smtClean="0"/>
              <a:pPr eaLnBrk="1" hangingPunct="1"/>
              <a:t>11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8F56F49B-26C8-4BCC-89A3-237451CC297C}" type="slidenum">
              <a:rPr lang="en-US" smtClean="0"/>
              <a:pPr eaLnBrk="1" hangingPunct="1"/>
              <a:t>15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6285B505-3B3E-40A2-BF87-9B37AE46E922}" type="slidenum">
              <a:rPr lang="en-US" smtClean="0"/>
              <a:pPr eaLnBrk="1" hangingPunct="1"/>
              <a:t>16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CE19F221-957C-48D2-89D4-F3D3C573EE0F}" type="slidenum">
              <a:rPr lang="en-US" smtClean="0"/>
              <a:pPr eaLnBrk="1" hangingPunct="1"/>
              <a:t>17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9C234BE9-54D2-44C2-A6F1-CB7B2B38CB7D}" type="slidenum">
              <a:rPr lang="en-US" smtClean="0"/>
              <a:pPr eaLnBrk="1" hangingPunct="1"/>
              <a:t>18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D685CB8-C11E-4F9F-96D4-EA1602D203B1}" type="slidenum">
              <a:rPr lang="en-US" smtClean="0"/>
              <a:pPr eaLnBrk="1" hangingPunct="1"/>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D685CB8-C11E-4F9F-96D4-EA1602D203B1}" type="slidenum">
              <a:rPr lang="en-US" smtClean="0"/>
              <a:pPr eaLnBrk="1" hangingPunct="1"/>
              <a:t>20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49553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D685CB8-C11E-4F9F-96D4-EA1602D203B1}" type="slidenum">
              <a:rPr lang="en-US" smtClean="0"/>
              <a:pPr eaLnBrk="1" hangingPunct="1"/>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62174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BBA8474F-B961-486A-9D39-8F53E3329C72}" type="slidenum">
              <a:rPr lang="en-US" smtClean="0"/>
              <a:pPr eaLnBrk="1" hangingPunct="1"/>
              <a:t>22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7B9704F8-AB05-4941-81F0-227B124A02F1}" type="slidenum">
              <a:rPr lang="en-US" smtClean="0"/>
              <a:pPr eaLnBrk="1" hangingPunct="1"/>
              <a:t>24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42A1C09-C4B5-41E0-A4F7-381D4E8BA4E6}" type="slidenum">
              <a:rPr lang="en-US" smtClean="0"/>
              <a:pPr eaLnBrk="1" hangingPunct="1"/>
              <a:t>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88518CFC-B036-4576-A029-7225ABED135A}" type="slidenum">
              <a:rPr lang="en-US" smtClean="0"/>
              <a:pPr eaLnBrk="1" hangingPunct="1"/>
              <a:t>25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D4B5A3A-1C83-44AB-AEDC-50B64FEF820F}" type="slidenum">
              <a:rPr lang="en-US" smtClean="0"/>
              <a:pPr eaLnBrk="1" hangingPunct="1"/>
              <a:t>26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D4B5A3A-1C83-44AB-AEDC-50B64FEF820F}" type="slidenum">
              <a:rPr lang="en-US" smtClean="0"/>
              <a:pPr eaLnBrk="1" hangingPunct="1"/>
              <a:t>27</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5547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ACF44C59-B181-4BA0-9385-1EBB13CDD8E7}" type="slidenum">
              <a:rPr lang="en-US" smtClean="0"/>
              <a:pPr eaLnBrk="1" hangingPunct="1"/>
              <a:t>32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FAD3CAC-5175-4043-98D1-94FCCC2ED0D8}" type="slidenum">
              <a:rPr lang="en-US" smtClean="0"/>
              <a:pPr eaLnBrk="1" hangingPunct="1"/>
              <a:t>33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87E78F73-8A6F-4782-BEE8-5ADEB1C7E251}" type="slidenum">
              <a:rPr lang="en-US" smtClean="0"/>
              <a:pPr eaLnBrk="1" hangingPunct="1"/>
              <a:t>34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A0184FE-BBE1-41AA-8FBC-EF908EFECE9C}" type="slidenum">
              <a:rPr lang="en-US" smtClean="0"/>
              <a:pPr eaLnBrk="1" hangingPunct="1"/>
              <a:t>37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33A868D1-832A-4067-BAF9-C56BF5F96C77}" type="slidenum">
              <a:rPr lang="en-US" smtClean="0"/>
              <a:pPr eaLnBrk="1" hangingPunct="1"/>
              <a:t>38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E8EFC961-4B18-457C-B493-74B0DEA93478}" type="slidenum">
              <a:rPr lang="en-US" smtClean="0"/>
              <a:pPr eaLnBrk="1" hangingPunct="1"/>
              <a:t>41</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27295E5B-BD0E-4304-AB87-6C41BD823600}" type="slidenum">
              <a:rPr lang="en-US" smtClean="0"/>
              <a:pPr eaLnBrk="1" hangingPunct="1"/>
              <a:t>42</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E3D866DB-EC09-4D28-937A-963D65E614C8}" type="slidenum">
              <a:rPr lang="en-US" smtClean="0"/>
              <a:pPr eaLnBrk="1" hangingPunct="1"/>
              <a:t>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3352D920-1426-4453-A40E-F0AF2AC89D73}" type="slidenum">
              <a:rPr lang="en-US" smtClean="0"/>
              <a:pPr eaLnBrk="1" hangingPunct="1"/>
              <a:t>44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923EC5B4-78E0-42AA-AD7A-BA0E3A2DE419}" type="slidenum">
              <a:rPr lang="en-US" smtClean="0"/>
              <a:pPr eaLnBrk="1" hangingPunct="1"/>
              <a:t>45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B75AC528-BCCD-44AF-9300-664F0EF43EC1}" type="slidenum">
              <a:rPr lang="en-US" smtClean="0"/>
              <a:pPr eaLnBrk="1" hangingPunct="1"/>
              <a:t>50</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C38F44C9-91CF-4133-8A35-F11C83423BDE}" type="slidenum">
              <a:rPr lang="en-US" smtClean="0"/>
              <a:pPr eaLnBrk="1" hangingPunct="1"/>
              <a:t>51</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1C431437-80E4-41BA-BF53-9E3278EE2ECC}" type="slidenum">
              <a:rPr lang="en-US" smtClean="0"/>
              <a:pPr eaLnBrk="1" hangingPunct="1"/>
              <a:t>52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F3A2842F-236C-49FF-94FD-2E9D6FEEB9F3}" type="slidenum">
              <a:rPr lang="en-US" smtClean="0"/>
              <a:pPr eaLnBrk="1" hangingPunct="1"/>
              <a:t>53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E33DB661-0294-45DC-A5D0-881C77884E73}" type="slidenum">
              <a:rPr lang="en-US" smtClean="0"/>
              <a:pPr eaLnBrk="1" hangingPunct="1"/>
              <a:t>54</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903E5219-32AC-4FC2-B423-2594A3742BE1}" type="slidenum">
              <a:rPr lang="en-US" smtClean="0"/>
              <a:pPr eaLnBrk="1" hangingPunct="1"/>
              <a:t>55</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282E3A76-16F5-4657-A2C6-BDF9350B42A9}" type="slidenum">
              <a:rPr lang="en-US" smtClean="0"/>
              <a:pPr eaLnBrk="1" hangingPunct="1"/>
              <a:t>59</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857BF60-DB41-4A75-AAEE-8934230B0AE7}" type="slidenum">
              <a:rPr lang="en-US" smtClean="0"/>
              <a:pPr eaLnBrk="1" hangingPunct="1"/>
              <a:t>62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09A03280-9C0D-46D5-A4B8-7E28EBAB270D}" type="slidenum">
              <a:rPr lang="en-US" smtClean="0"/>
              <a:pPr eaLnBrk="1" hangingPunct="1"/>
              <a:t>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0A31A030-C51A-4810-9056-C53A24645DA5}" type="slidenum">
              <a:rPr lang="en-US" smtClean="0"/>
              <a:pPr eaLnBrk="1" hangingPunct="1"/>
              <a:t>63</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C50B6369-CB1A-44AE-BEE9-438A928414F9}" type="slidenum">
              <a:rPr lang="en-US" smtClean="0"/>
              <a:pPr eaLnBrk="1" hangingPunct="1"/>
              <a:t>64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7145BD33-8A71-4319-81A2-00C46E335058}" type="slidenum">
              <a:rPr lang="en-US" smtClean="0"/>
              <a:pPr eaLnBrk="1" hangingPunct="1"/>
              <a:t>70</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484A8EB2-F85A-4686-A71D-6EF2466C9063}" type="slidenum">
              <a:rPr lang="en-US" smtClean="0"/>
              <a:pPr eaLnBrk="1" hangingPunct="1"/>
              <a:t>71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F345DAF-D1C7-4BBA-9201-05E6056B5025}" type="slidenum">
              <a:rPr lang="en-US" smtClean="0"/>
              <a:pPr eaLnBrk="1" hangingPunct="1"/>
              <a:t>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F37A1423-20F6-4BEF-8811-4531A92F0873}" type="slidenum">
              <a:rPr lang="en-US" smtClean="0"/>
              <a:pPr eaLnBrk="1" hangingPunct="1"/>
              <a:t>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CD4BA711-A97E-495B-9DFB-82EB2F41BC43}" type="slidenum">
              <a:rPr lang="en-US" smtClean="0"/>
              <a:pPr eaLnBrk="1" hangingPunct="1"/>
              <a:t>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6B5D0064-4A17-4FFE-A351-72D7A7690480}" type="slidenum">
              <a:rPr lang="en-US" smtClean="0"/>
              <a:pPr eaLnBrk="1" hangingPunct="1"/>
              <a:t>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AC971251-E3AB-42DC-8386-DA16B8D7D34D}" type="slidenum">
              <a:rPr lang="en-US" smtClean="0"/>
              <a:pPr eaLnBrk="1" hangingPunct="1"/>
              <a:t>10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4D0ABD-BF58-4E52-A33A-9BED82E49A4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48C87B-4BB2-47C3-B093-BB399BF1E49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A12FA0-F57D-466A-862C-5CCE36701A17}"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13690C-C28F-4E0E-9772-221685830D77}" type="slidenum">
              <a:rPr lang="en-US"/>
              <a:pPr>
                <a:defRPr/>
              </a:pPr>
              <a:t>‹#›</a:t>
            </a:fld>
            <a:endParaRPr lang="en-US"/>
          </a:p>
        </p:txBody>
      </p:sp>
    </p:spTree>
    <p:extLst>
      <p:ext uri="{BB962C8B-B14F-4D97-AF65-F5344CB8AC3E}">
        <p14:creationId xmlns:p14="http://schemas.microsoft.com/office/powerpoint/2010/main" val="227392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8CFBAE-62A6-461B-BDED-71569DBB6089}" type="slidenum">
              <a:rPr lang="en-US"/>
              <a:pPr>
                <a:defRPr/>
              </a:pPr>
              <a:t>‹#›</a:t>
            </a:fld>
            <a:endParaRPr lang="en-US"/>
          </a:p>
        </p:txBody>
      </p:sp>
    </p:spTree>
    <p:extLst>
      <p:ext uri="{BB962C8B-B14F-4D97-AF65-F5344CB8AC3E}">
        <p14:creationId xmlns:p14="http://schemas.microsoft.com/office/powerpoint/2010/main" val="72497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843365-4CB2-416B-BB80-3A5E00ADC0A7}" type="slidenum">
              <a:rPr lang="en-US"/>
              <a:pPr>
                <a:defRPr/>
              </a:pPr>
              <a:t>‹#›</a:t>
            </a:fld>
            <a:endParaRPr lang="en-US"/>
          </a:p>
        </p:txBody>
      </p:sp>
    </p:spTree>
    <p:extLst>
      <p:ext uri="{BB962C8B-B14F-4D97-AF65-F5344CB8AC3E}">
        <p14:creationId xmlns:p14="http://schemas.microsoft.com/office/powerpoint/2010/main" val="119007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049315-7A94-4952-8752-8B1E9DBC4611}"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46275-C7B1-46E3-AE65-D037145BAE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085BA0-4B50-4B54-8595-3AB834BD9100}"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597EC24-9E3B-479F-9FCB-F3E3BC10CBC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40C6112-7F7A-467C-BCA3-2DAB46E05EC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3347FDC-1C1E-4AFC-A43D-A117C830C24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593635-F424-4B4C-AA17-EA1002598501}" type="slidenum">
              <a:rPr lang="en-US"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D4A14F-206B-45E5-A42D-763ACA41397E}"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9B45F27A-035E-4207-9E72-6CE3663773EA}" type="slidenum">
              <a:rPr lang="en-US" smtClean="0"/>
              <a:pPr>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wmf"/><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ocs.google.com/presentation/d/1KrUGxtzU5y9nJgDrRZiljPgARiGzqPiElU8mtgI1lFA/edi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685800" y="1143000"/>
            <a:ext cx="7772400" cy="1470025"/>
          </a:xfrm>
        </p:spPr>
        <p:txBody>
          <a:bodyPr/>
          <a:lstStyle/>
          <a:p>
            <a:pPr eaLnBrk="1" hangingPunct="1"/>
            <a:r>
              <a:rPr lang="en-US" smtClean="0">
                <a:latin typeface="Gill Sans MT" pitchFamily="-106" charset="-18"/>
              </a:rPr>
              <a:t>AP Statistics</a:t>
            </a:r>
            <a:endParaRPr lang="en-US" sz="2800" smtClean="0">
              <a:latin typeface="Gill Sans MT" pitchFamily="-106" charset="-18"/>
            </a:endParaRPr>
          </a:p>
        </p:txBody>
      </p:sp>
      <p:sp>
        <p:nvSpPr>
          <p:cNvPr id="83971" name="Rectangle 3"/>
          <p:cNvSpPr>
            <a:spLocks noGrp="1" noChangeArrowheads="1"/>
          </p:cNvSpPr>
          <p:nvPr>
            <p:ph type="subTitle" idx="1"/>
          </p:nvPr>
        </p:nvSpPr>
        <p:spPr>
          <a:xfrm>
            <a:off x="1295400" y="2438400"/>
            <a:ext cx="6477000" cy="3352800"/>
          </a:xfrm>
        </p:spPr>
        <p:txBody>
          <a:bodyPr/>
          <a:lstStyle/>
          <a:p>
            <a:pPr eaLnBrk="1" hangingPunct="1">
              <a:lnSpc>
                <a:spcPct val="80000"/>
              </a:lnSpc>
            </a:pPr>
            <a:r>
              <a:rPr lang="en-US" sz="2800" smtClean="0">
                <a:latin typeface="Gill Sans MT" pitchFamily="-106" charset="-18"/>
              </a:rPr>
              <a:t>Exam Review</a:t>
            </a:r>
          </a:p>
          <a:p>
            <a:pPr eaLnBrk="1" hangingPunct="1">
              <a:lnSpc>
                <a:spcPct val="80000"/>
              </a:lnSpc>
            </a:pPr>
            <a:endParaRPr lang="en-US" sz="2800" smtClean="0">
              <a:latin typeface="Gill Sans MT" pitchFamily="-106" charset="-18"/>
            </a:endParaRPr>
          </a:p>
          <a:p>
            <a:pPr eaLnBrk="1" hangingPunct="1">
              <a:lnSpc>
                <a:spcPct val="80000"/>
              </a:lnSpc>
            </a:pPr>
            <a:r>
              <a:rPr lang="en-US" sz="2800" smtClean="0">
                <a:latin typeface="Gill Sans MT" pitchFamily="-106" charset="-18"/>
              </a:rPr>
              <a:t>Corey Andreasen</a:t>
            </a:r>
          </a:p>
          <a:p>
            <a:pPr eaLnBrk="1" hangingPunct="1">
              <a:lnSpc>
                <a:spcPct val="80000"/>
              </a:lnSpc>
            </a:pPr>
            <a:r>
              <a:rPr lang="en-US" sz="2800" smtClean="0">
                <a:latin typeface="Gill Sans MT" pitchFamily="-106" charset="-18"/>
              </a:rPr>
              <a:t>Updated by Jeff Borland</a:t>
            </a:r>
          </a:p>
          <a:p>
            <a:pPr eaLnBrk="1" hangingPunct="1">
              <a:lnSpc>
                <a:spcPct val="80000"/>
              </a:lnSpc>
            </a:pPr>
            <a:endParaRPr lang="en-US" sz="1800" smtClean="0">
              <a:latin typeface="Gill Sans MT" pitchFamily="-106" charset="-18"/>
            </a:endParaRPr>
          </a:p>
          <a:p>
            <a:pPr eaLnBrk="1" hangingPunct="1">
              <a:lnSpc>
                <a:spcPct val="80000"/>
              </a:lnSpc>
            </a:pPr>
            <a:endParaRPr lang="en-US" sz="1800" smtClean="0">
              <a:latin typeface="Gill Sans MT" pitchFamily="-106" charset="-18"/>
            </a:endParaRPr>
          </a:p>
          <a:p>
            <a:pPr eaLnBrk="1" hangingPunct="1">
              <a:lnSpc>
                <a:spcPct val="80000"/>
              </a:lnSpc>
            </a:pPr>
            <a:r>
              <a:rPr lang="en-US" sz="1800" smtClean="0">
                <a:latin typeface="Gill Sans MT" pitchFamily="-106" charset="-18"/>
              </a:rPr>
              <a:t>(Thanks to Paul L. Myers and Vicki Greenberg of Woodward Academy, Atlanta, GA for the structure of this review)</a:t>
            </a:r>
            <a:endParaRPr lang="en-US" sz="2800" smtClean="0">
              <a:latin typeface="Gill Sans MT" pitchFamily="-106" charset="-1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1000" fill="hold"/>
                                        <p:tgtEl>
                                          <p:spTgt spid="83970"/>
                                        </p:tgtEl>
                                        <p:attrNameLst>
                                          <p:attrName>ppt_x</p:attrName>
                                        </p:attrNameLst>
                                      </p:cBhvr>
                                      <p:tavLst>
                                        <p:tav tm="0">
                                          <p:val>
                                            <p:strVal val="1+#ppt_w/2"/>
                                          </p:val>
                                        </p:tav>
                                        <p:tav tm="100000">
                                          <p:val>
                                            <p:strVal val="#ppt_x"/>
                                          </p:val>
                                        </p:tav>
                                      </p:tavLst>
                                    </p:anim>
                                    <p:anim calcmode="lin" valueType="num">
                                      <p:cBhvr additive="base">
                                        <p:cTn id="8" dur="1000" fill="hold"/>
                                        <p:tgtEl>
                                          <p:spTgt spid="839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6" presetClass="emph" presetSubtype="0" fill="hold" grpId="1" nodeType="afterEffect">
                                  <p:stCondLst>
                                    <p:cond delay="0"/>
                                  </p:stCondLst>
                                  <p:childTnLst>
                                    <p:animScale>
                                      <p:cBhvr>
                                        <p:cTn id="11" dur="2000" fill="hold"/>
                                        <p:tgtEl>
                                          <p:spTgt spid="83970"/>
                                        </p:tgtEl>
                                      </p:cBhvr>
                                      <p:by x="150000" y="150000"/>
                                    </p:animScale>
                                  </p:childTnLst>
                                </p:cTn>
                              </p:par>
                            </p:childTnLst>
                          </p:cTn>
                        </p:par>
                        <p:par>
                          <p:cTn id="12" fill="hold" nodeType="afterGroup">
                            <p:stCondLst>
                              <p:cond delay="3000"/>
                            </p:stCondLst>
                            <p:childTnLst>
                              <p:par>
                                <p:cTn id="13" presetID="5" presetClass="entr" presetSubtype="10" fill="hold" nodeType="afterEffect">
                                  <p:stCondLst>
                                    <p:cond delay="0"/>
                                  </p:stCondLst>
                                  <p:childTnLst>
                                    <p:set>
                                      <p:cBhvr>
                                        <p:cTn id="14" dur="1" fill="hold">
                                          <p:stCondLst>
                                            <p:cond delay="0"/>
                                          </p:stCondLst>
                                        </p:cTn>
                                        <p:tgtEl>
                                          <p:spTgt spid="83971">
                                            <p:txEl>
                                              <p:pRg st="0" end="0"/>
                                            </p:txEl>
                                          </p:spTgt>
                                        </p:tgtEl>
                                        <p:attrNameLst>
                                          <p:attrName>style.visibility</p:attrName>
                                        </p:attrNameLst>
                                      </p:cBhvr>
                                      <p:to>
                                        <p:strVal val="visible"/>
                                      </p:to>
                                    </p:set>
                                    <p:animEffect transition="in" filter="checkerboard(across)">
                                      <p:cBhvr>
                                        <p:cTn id="15" dur="500"/>
                                        <p:tgtEl>
                                          <p:spTgt spid="83971">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3971">
                                            <p:txEl>
                                              <p:pRg st="2" end="2"/>
                                            </p:txEl>
                                          </p:spTgt>
                                        </p:tgtEl>
                                        <p:attrNameLst>
                                          <p:attrName>style.visibility</p:attrName>
                                        </p:attrNameLst>
                                      </p:cBhvr>
                                      <p:to>
                                        <p:strVal val="visible"/>
                                      </p:to>
                                    </p:set>
                                    <p:animEffect transition="in" filter="checkerboard(across)">
                                      <p:cBhvr>
                                        <p:cTn id="18" dur="500"/>
                                        <p:tgtEl>
                                          <p:spTgt spid="83971">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83971">
                                            <p:txEl>
                                              <p:pRg st="3" end="3"/>
                                            </p:txEl>
                                          </p:spTgt>
                                        </p:tgtEl>
                                        <p:attrNameLst>
                                          <p:attrName>style.visibility</p:attrName>
                                        </p:attrNameLst>
                                      </p:cBhvr>
                                      <p:to>
                                        <p:strVal val="visible"/>
                                      </p:to>
                                    </p:set>
                                    <p:animEffect transition="in" filter="checkerboard(across)">
                                      <p:cBhvr>
                                        <p:cTn id="21" dur="500"/>
                                        <p:tgtEl>
                                          <p:spTgt spid="83971">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83971">
                                            <p:txEl>
                                              <p:pRg st="6" end="6"/>
                                            </p:txEl>
                                          </p:spTgt>
                                        </p:tgtEl>
                                        <p:attrNameLst>
                                          <p:attrName>style.visibility</p:attrName>
                                        </p:attrNameLst>
                                      </p:cBhvr>
                                      <p:to>
                                        <p:strVal val="visible"/>
                                      </p:to>
                                    </p:set>
                                    <p:animEffect transition="in" filter="checkerboard(across)">
                                      <p:cBhvr>
                                        <p:cTn id="24" dur="500"/>
                                        <p:tgtEl>
                                          <p:spTgt spid="83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marL="609600" indent="-609600" eaLnBrk="1" hangingPunct="1">
              <a:buFontTx/>
              <a:buAutoNum type="alphaUcPeriod" startAt="3"/>
            </a:pPr>
            <a:r>
              <a:rPr lang="en-US" smtClean="0"/>
              <a:t>Comparing distributions of univariate data (dotplots, back-to-back stemplots, parallel boxplots)</a:t>
            </a:r>
          </a:p>
          <a:p>
            <a:pPr marL="990600" lvl="1" indent="-533400" eaLnBrk="1" hangingPunct="1">
              <a:buFontTx/>
              <a:buAutoNum type="arabicPeriod"/>
            </a:pPr>
            <a:r>
              <a:rPr lang="en-US" smtClean="0"/>
              <a:t>Comparing center and spread: within group, between group variables</a:t>
            </a:r>
          </a:p>
          <a:p>
            <a:pPr marL="990600" lvl="1" indent="-533400" eaLnBrk="1" hangingPunct="1">
              <a:buFontTx/>
              <a:buAutoNum type="arabicPeriod"/>
            </a:pPr>
            <a:r>
              <a:rPr lang="en-US" smtClean="0"/>
              <a:t>Comparing clusters and gaps</a:t>
            </a:r>
          </a:p>
          <a:p>
            <a:pPr marL="990600" lvl="1" indent="-533400" eaLnBrk="1" hangingPunct="1">
              <a:buFontTx/>
              <a:buAutoNum type="arabicPeriod"/>
            </a:pPr>
            <a:r>
              <a:rPr lang="en-US" smtClean="0"/>
              <a:t>Comparing outliers and other unusual features</a:t>
            </a:r>
          </a:p>
          <a:p>
            <a:pPr marL="990600" lvl="1" indent="-533400" eaLnBrk="1" hangingPunct="1">
              <a:buFontTx/>
              <a:buAutoNum type="arabicPeriod"/>
            </a:pPr>
            <a:r>
              <a:rPr lang="en-US" smtClean="0"/>
              <a:t>Comparing shapes</a:t>
            </a:r>
          </a:p>
        </p:txBody>
      </p:sp>
      <p:sp>
        <p:nvSpPr>
          <p:cNvPr id="12291" name="Rectangle 4"/>
          <p:cNvSpPr>
            <a:spLocks noGrp="1" noChangeArrowheads="1"/>
          </p:cNvSpPr>
          <p:nvPr>
            <p:ph type="title"/>
          </p:nvPr>
        </p:nvSpPr>
        <p:spPr>
          <a:noFill/>
        </p:spPr>
        <p:txBody>
          <a:bodyPr/>
          <a:lstStyle/>
          <a:p>
            <a:pPr eaLnBrk="1" hangingPunct="1"/>
            <a:r>
              <a:rPr lang="en-US" smtClean="0"/>
              <a:t>I. Exploring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838200"/>
            <a:ext cx="8005763" cy="4202113"/>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6106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868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1662"/>
          <a:stretch/>
        </p:blipFill>
        <p:spPr>
          <a:xfrm>
            <a:off x="152400" y="1676400"/>
            <a:ext cx="4467225" cy="2505075"/>
          </a:xfrm>
          <a:prstGeom prst="rect">
            <a:avLst/>
          </a:prstGeom>
        </p:spPr>
      </p:pic>
      <p:pic>
        <p:nvPicPr>
          <p:cNvPr id="3" name="Picture 2"/>
          <p:cNvPicPr>
            <a:picLocks noChangeAspect="1"/>
          </p:cNvPicPr>
          <p:nvPr/>
        </p:nvPicPr>
        <p:blipFill rotWithShape="1">
          <a:blip r:embed="rId2"/>
          <a:srcRect t="41837"/>
          <a:stretch/>
        </p:blipFill>
        <p:spPr>
          <a:xfrm>
            <a:off x="4619625" y="1981200"/>
            <a:ext cx="4467225" cy="3800475"/>
          </a:xfrm>
          <a:prstGeom prst="rect">
            <a:avLst/>
          </a:prstGeom>
        </p:spPr>
      </p:pic>
    </p:spTree>
    <p:extLst>
      <p:ext uri="{BB962C8B-B14F-4D97-AF65-F5344CB8AC3E}">
        <p14:creationId xmlns:p14="http://schemas.microsoft.com/office/powerpoint/2010/main" val="987898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4800"/>
            <a:ext cx="8229600" cy="1143000"/>
          </a:xfrm>
        </p:spPr>
        <p:txBody>
          <a:bodyPr/>
          <a:lstStyle/>
          <a:p>
            <a:pPr eaLnBrk="1" hangingPunct="1"/>
            <a:r>
              <a:rPr lang="en-US" smtClean="0"/>
              <a:t>2006 FR#1 – The Catapults</a:t>
            </a:r>
          </a:p>
        </p:txBody>
      </p:sp>
      <p:sp>
        <p:nvSpPr>
          <p:cNvPr id="45059" name="Rectangle 3"/>
          <p:cNvSpPr>
            <a:spLocks noGrp="1" noChangeArrowheads="1"/>
          </p:cNvSpPr>
          <p:nvPr>
            <p:ph sz="quarter" idx="13"/>
          </p:nvPr>
        </p:nvSpPr>
        <p:spPr>
          <a:xfrm>
            <a:off x="609600" y="1524000"/>
            <a:ext cx="7772400" cy="2133600"/>
          </a:xfrm>
        </p:spPr>
        <p:txBody>
          <a:bodyPr/>
          <a:lstStyle/>
          <a:p>
            <a:pPr eaLnBrk="1" hangingPunct="1">
              <a:lnSpc>
                <a:spcPct val="80000"/>
              </a:lnSpc>
              <a:buFontTx/>
              <a:buNone/>
            </a:pPr>
            <a:r>
              <a:rPr lang="en-US" sz="2000" smtClean="0"/>
              <a:t>Two parents have each built a toy catapult for use in a game at an elementary school fair.  To play the game, the students will attempt to launch Ping-Pong balls from the catapults so that the balls land within a 5-centimeter band.  A target line will be drawn through the middle of the band, as shown in the figure below.  All points on the target line are equidistant from the launching location. If a ball lands within the shaded band, the student will win a prize.</a:t>
            </a:r>
          </a:p>
        </p:txBody>
      </p:sp>
      <p:pic>
        <p:nvPicPr>
          <p:cNvPr id="45062" name="Picture 6"/>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5289708" y="3655312"/>
            <a:ext cx="2533334" cy="149523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1+#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Effect transition="in" filter="box(in)">
                                      <p:cBhvr>
                                        <p:cTn id="13" dur="500"/>
                                        <p:tgtEl>
                                          <p:spTgt spid="4505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5062"/>
                                        </p:tgtEl>
                                        <p:attrNameLst>
                                          <p:attrName>style.visibility</p:attrName>
                                        </p:attrNameLst>
                                      </p:cBhvr>
                                      <p:to>
                                        <p:strVal val="visible"/>
                                      </p:to>
                                    </p:set>
                                    <p:animEffect transition="in" filter="checkerboard(across)">
                                      <p:cBhvr>
                                        <p:cTn id="18"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944033" y="4038600"/>
            <a:ext cx="7408333" cy="3450696"/>
          </a:xfrm>
        </p:spPr>
        <p:txBody>
          <a:bodyPr/>
          <a:lstStyle/>
          <a:p>
            <a:pPr eaLnBrk="1" hangingPunct="1">
              <a:lnSpc>
                <a:spcPct val="90000"/>
              </a:lnSpc>
              <a:buFontTx/>
              <a:buNone/>
            </a:pPr>
            <a:r>
              <a:rPr lang="en-US" sz="2000" dirty="0" smtClean="0"/>
              <a:t>The parents have constructed the two catapults according to slightly different plans.  They want to test these catapults before building additional ones.  Under identical conditions, the parents launch 40 Ping-Pong balls from each catapult and measure the distance that the ball travels before landing.  Distances to the nearest centimeter are graphed in the </a:t>
            </a:r>
            <a:r>
              <a:rPr lang="en-US" sz="2000" dirty="0" err="1" smtClean="0"/>
              <a:t>dotplot</a:t>
            </a:r>
            <a:r>
              <a:rPr lang="en-US" sz="2000" dirty="0" smtClean="0"/>
              <a:t> below.</a:t>
            </a:r>
          </a:p>
        </p:txBody>
      </p:sp>
      <p:sp>
        <p:nvSpPr>
          <p:cNvPr id="48130" name="Rectangle 2"/>
          <p:cNvSpPr>
            <a:spLocks noGrp="1" noChangeArrowheads="1"/>
          </p:cNvSpPr>
          <p:nvPr>
            <p:ph type="title"/>
          </p:nvPr>
        </p:nvSpPr>
        <p:spPr>
          <a:xfrm>
            <a:off x="457200" y="304800"/>
            <a:ext cx="8229600" cy="1143000"/>
          </a:xfrm>
        </p:spPr>
        <p:txBody>
          <a:bodyPr/>
          <a:lstStyle/>
          <a:p>
            <a:pPr eaLnBrk="1" hangingPunct="1"/>
            <a:r>
              <a:rPr lang="en-US" smtClean="0"/>
              <a:t>2006 FR#1 – The Catapults</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400800"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1+#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Effect transition="in" filter="box(in)">
                                      <p:cBhvr>
                                        <p:cTn id="13" dur="500"/>
                                        <p:tgtEl>
                                          <p:spTgt spid="481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8132"/>
                                        </p:tgtEl>
                                        <p:attrNameLst>
                                          <p:attrName>style.visibility</p:attrName>
                                        </p:attrNameLst>
                                      </p:cBhvr>
                                      <p:to>
                                        <p:strVal val="visible"/>
                                      </p:to>
                                    </p:set>
                                    <p:animEffect transition="in" filter="checkerboard(across)">
                                      <p:cBhvr>
                                        <p:cTn id="18"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normAutofit lnSpcReduction="10000"/>
          </a:bodyPr>
          <a:lstStyle/>
          <a:p>
            <a:pPr marL="1371600" lvl="2" indent="-457200" eaLnBrk="1" hangingPunct="1">
              <a:buFontTx/>
              <a:buAutoNum type="alphaLcParenR"/>
            </a:pPr>
            <a:r>
              <a:rPr lang="en-US" smtClean="0"/>
              <a:t>Comment on any similarities and any differences in the two distributions of distances traveled by balls launched from catapult A and catapult B.</a:t>
            </a:r>
          </a:p>
          <a:p>
            <a:pPr marL="1371600" lvl="2" indent="-457200" eaLnBrk="1" hangingPunct="1">
              <a:buFontTx/>
              <a:buAutoNum type="alphaLcParenR"/>
            </a:pPr>
            <a:r>
              <a:rPr lang="en-US" smtClean="0"/>
              <a:t>If the parents want to maximize the probability of having the Ping-Pong balls land within the band, which one of the catapults, A or B, would be better to use than the other?  Justify your choice.</a:t>
            </a:r>
          </a:p>
          <a:p>
            <a:pPr marL="1371600" lvl="2" indent="-457200" eaLnBrk="1" hangingPunct="1">
              <a:buFontTx/>
              <a:buAutoNum type="alphaLcParenR"/>
            </a:pPr>
            <a:r>
              <a:rPr lang="en-US" smtClean="0"/>
              <a:t>Using the catapult that you chose in part (b), how many centimeters from the target line should this catapult be placed?  Explain why you chose this distance.</a:t>
            </a:r>
          </a:p>
        </p:txBody>
      </p:sp>
      <p:sp>
        <p:nvSpPr>
          <p:cNvPr id="50178" name="Rectangle 2"/>
          <p:cNvSpPr>
            <a:spLocks noGrp="1" noChangeArrowheads="1"/>
          </p:cNvSpPr>
          <p:nvPr>
            <p:ph type="title"/>
          </p:nvPr>
        </p:nvSpPr>
        <p:spPr>
          <a:xfrm>
            <a:off x="457200" y="304800"/>
            <a:ext cx="8229600" cy="1143000"/>
          </a:xfrm>
        </p:spPr>
        <p:txBody>
          <a:bodyPr/>
          <a:lstStyle/>
          <a:p>
            <a:pPr eaLnBrk="1" hangingPunct="1"/>
            <a:r>
              <a:rPr lang="en-US" smtClean="0"/>
              <a:t>2006 FR#1 – The Catapults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1+#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additive="base">
                                        <p:cTn id="13" dur="500" fill="hold"/>
                                        <p:tgtEl>
                                          <p:spTgt spid="501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additive="base">
                                        <p:cTn id="19" dur="500" fill="hold"/>
                                        <p:tgtEl>
                                          <p:spTgt spid="501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0179">
                                            <p:txEl>
                                              <p:pRg st="2" end="2"/>
                                            </p:txEl>
                                          </p:spTgt>
                                        </p:tgtEl>
                                        <p:attrNameLst>
                                          <p:attrName>style.visibility</p:attrName>
                                        </p:attrNameLst>
                                      </p:cBhvr>
                                      <p:to>
                                        <p:strVal val="visible"/>
                                      </p:to>
                                    </p:set>
                                    <p:anim calcmode="lin" valueType="num">
                                      <p:cBhvr additive="base">
                                        <p:cTn id="25" dur="500" fill="hold"/>
                                        <p:tgtEl>
                                          <p:spTgt spid="5017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pPr marL="609600" indent="-609600" eaLnBrk="1" hangingPunct="1">
              <a:buFontTx/>
              <a:buAutoNum type="alphaUcPeriod" startAt="4"/>
            </a:pPr>
            <a:r>
              <a:rPr lang="en-US" dirty="0" smtClean="0"/>
              <a:t>Exploring 2 variable data</a:t>
            </a:r>
          </a:p>
          <a:p>
            <a:pPr marL="990600" lvl="1" indent="-533400" eaLnBrk="1" hangingPunct="1">
              <a:buFontTx/>
              <a:buAutoNum type="arabicPeriod"/>
            </a:pPr>
            <a:r>
              <a:rPr lang="en-US" dirty="0" smtClean="0"/>
              <a:t>Analyzing patterns in scatterplots</a:t>
            </a:r>
          </a:p>
          <a:p>
            <a:pPr marL="990600" lvl="1" indent="-533400" eaLnBrk="1" hangingPunct="1">
              <a:buFontTx/>
              <a:buAutoNum type="arabicPeriod"/>
            </a:pPr>
            <a:r>
              <a:rPr lang="en-US" dirty="0" smtClean="0"/>
              <a:t>Correlation and linearity</a:t>
            </a:r>
          </a:p>
          <a:p>
            <a:pPr marL="990600" lvl="1" indent="-533400" eaLnBrk="1" hangingPunct="1">
              <a:buFontTx/>
              <a:buAutoNum type="arabicPeriod"/>
            </a:pPr>
            <a:r>
              <a:rPr lang="en-US" dirty="0" smtClean="0"/>
              <a:t>Least-squares regression line</a:t>
            </a:r>
          </a:p>
          <a:p>
            <a:pPr marL="990600" lvl="1" indent="-533400" eaLnBrk="1" hangingPunct="1">
              <a:buFontTx/>
              <a:buAutoNum type="arabicPeriod"/>
            </a:pPr>
            <a:r>
              <a:rPr lang="en-US" dirty="0" smtClean="0"/>
              <a:t>Residuals plots, outliers, and influential points</a:t>
            </a:r>
          </a:p>
          <a:p>
            <a:pPr marL="990600" lvl="1" indent="-533400" eaLnBrk="1" hangingPunct="1">
              <a:buFontTx/>
              <a:buAutoNum type="arabicPeriod"/>
            </a:pPr>
            <a:r>
              <a:rPr lang="en-US" dirty="0" smtClean="0"/>
              <a:t>Transformations to achieve linearity: logarithmic and power transformations?</a:t>
            </a:r>
          </a:p>
        </p:txBody>
      </p:sp>
      <p:sp>
        <p:nvSpPr>
          <p:cNvPr id="19459" name="Rectangle 4"/>
          <p:cNvSpPr>
            <a:spLocks noGrp="1" noChangeArrowheads="1"/>
          </p:cNvSpPr>
          <p:nvPr>
            <p:ph type="title"/>
          </p:nvPr>
        </p:nvSpPr>
        <p:spPr>
          <a:noFill/>
        </p:spPr>
        <p:txBody>
          <a:bodyPr/>
          <a:lstStyle/>
          <a:p>
            <a:pPr eaLnBrk="1" hangingPunct="1"/>
            <a:r>
              <a:rPr lang="en-US" smtClean="0"/>
              <a:t>I. Exploring Data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381000"/>
            <a:ext cx="6394450" cy="55118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sz="2800" b="1" smtClean="0"/>
              <a:t>What Percentage of the Earth’s Surface is Water? They say its 70%</a:t>
            </a:r>
            <a:br>
              <a:rPr lang="en-US" sz="2800" b="1" smtClean="0"/>
            </a:br>
            <a:endParaRPr lang="en-US" sz="2800" b="1" smtClean="0"/>
          </a:p>
        </p:txBody>
      </p:sp>
      <p:sp>
        <p:nvSpPr>
          <p:cNvPr id="109571" name="Rectangle 3"/>
          <p:cNvSpPr>
            <a:spLocks noGrp="1" noChangeArrowheads="1"/>
          </p:cNvSpPr>
          <p:nvPr>
            <p:ph type="body" sz="half" idx="1"/>
          </p:nvPr>
        </p:nvSpPr>
        <p:spPr/>
        <p:txBody>
          <a:bodyPr/>
          <a:lstStyle/>
          <a:p>
            <a:pPr eaLnBrk="1" hangingPunct="1"/>
            <a:r>
              <a:rPr lang="en-US" sz="2400" b="1" smtClean="0"/>
              <a:t>Variable of Interest:</a:t>
            </a:r>
          </a:p>
          <a:p>
            <a:pPr eaLnBrk="1" hangingPunct="1"/>
            <a:r>
              <a:rPr lang="en-US" sz="2400" b="1" smtClean="0"/>
              <a:t>Parameter of Interest:</a:t>
            </a:r>
          </a:p>
          <a:p>
            <a:pPr eaLnBrk="1" hangingPunct="1"/>
            <a:r>
              <a:rPr lang="en-US" sz="2400" b="1" smtClean="0"/>
              <a:t>Test:</a:t>
            </a:r>
          </a:p>
          <a:p>
            <a:pPr eaLnBrk="1" hangingPunct="1"/>
            <a:r>
              <a:rPr lang="en-US" sz="2400" b="1" smtClean="0"/>
              <a:t>Null Hypothesis:	</a:t>
            </a:r>
          </a:p>
          <a:p>
            <a:pPr eaLnBrk="1" hangingPunct="1"/>
            <a:r>
              <a:rPr lang="en-US" sz="2400" b="1" smtClean="0"/>
              <a:t>Alternative Hypothesis:</a:t>
            </a:r>
          </a:p>
          <a:p>
            <a:pPr eaLnBrk="1" hangingPunct="1"/>
            <a:r>
              <a:rPr lang="en-US" sz="2400" b="1" smtClean="0"/>
              <a:t>Conditions:</a:t>
            </a:r>
          </a:p>
          <a:p>
            <a:pPr eaLnBrk="1" hangingPunct="1"/>
            <a:r>
              <a:rPr lang="en-US" sz="2400" b="1" smtClean="0"/>
              <a:t>Test Statistic:</a:t>
            </a:r>
          </a:p>
          <a:p>
            <a:pPr eaLnBrk="1" hangingPunct="1"/>
            <a:r>
              <a:rPr lang="en-US" sz="2400" b="1" smtClean="0"/>
              <a:t>Decision Rule:</a:t>
            </a:r>
          </a:p>
          <a:p>
            <a:pPr eaLnBrk="1" hangingPunct="1"/>
            <a:r>
              <a:rPr lang="en-US" sz="2400" b="1" smtClean="0"/>
              <a:t>Conclusion:	</a:t>
            </a:r>
          </a:p>
        </p:txBody>
      </p:sp>
      <p:graphicFrame>
        <p:nvGraphicFramePr>
          <p:cNvPr id="4100" name="Object 4"/>
          <p:cNvGraphicFramePr>
            <a:graphicFrameLocks noGrp="1" noChangeAspect="1"/>
          </p:cNvGraphicFramePr>
          <p:nvPr>
            <p:ph sz="quarter" idx="2"/>
          </p:nvPr>
        </p:nvGraphicFramePr>
        <p:xfrm>
          <a:off x="6705600" y="685800"/>
          <a:ext cx="1635125" cy="1816100"/>
        </p:xfrm>
        <a:graphic>
          <a:graphicData uri="http://schemas.openxmlformats.org/presentationml/2006/ole">
            <mc:AlternateContent xmlns:mc="http://schemas.openxmlformats.org/markup-compatibility/2006">
              <mc:Choice xmlns:v="urn:schemas-microsoft-com:vml" Requires="v">
                <p:oleObj spid="_x0000_s4119" r:id="rId3" imgW="1635862" imgH="1815998" progId="">
                  <p:embed/>
                </p:oleObj>
              </mc:Choice>
              <mc:Fallback>
                <p:oleObj r:id="rId3" imgW="1635862" imgH="181599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85800"/>
                        <a:ext cx="1635125" cy="181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94" name="Group 26"/>
          <p:cNvGraphicFramePr>
            <a:graphicFrameLocks noGrp="1"/>
          </p:cNvGraphicFramePr>
          <p:nvPr>
            <p:ph sz="quarter" idx="3"/>
          </p:nvPr>
        </p:nvGraphicFramePr>
        <p:xfrm>
          <a:off x="4648200" y="3938588"/>
          <a:ext cx="4038600" cy="2557462"/>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94503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Sample Data 100 samples</a:t>
                      </a: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18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Water</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Land</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4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67</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box(in)">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box(in)">
                                      <p:cBhvr>
                                        <p:cTn id="12" dur="500"/>
                                        <p:tgtEl>
                                          <p:spTgt spid="109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box(in)">
                                      <p:cBhvr>
                                        <p:cTn id="17" dur="5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box(in)">
                                      <p:cBhvr>
                                        <p:cTn id="22" dur="500"/>
                                        <p:tgtEl>
                                          <p:spTgt spid="109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box(in)">
                                      <p:cBhvr>
                                        <p:cTn id="27" dur="500"/>
                                        <p:tgtEl>
                                          <p:spTgt spid="1095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Effect transition="in" filter="box(in)">
                                      <p:cBhvr>
                                        <p:cTn id="32" dur="500"/>
                                        <p:tgtEl>
                                          <p:spTgt spid="1095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9571">
                                            <p:txEl>
                                              <p:pRg st="6" end="6"/>
                                            </p:txEl>
                                          </p:spTgt>
                                        </p:tgtEl>
                                        <p:attrNameLst>
                                          <p:attrName>style.visibility</p:attrName>
                                        </p:attrNameLst>
                                      </p:cBhvr>
                                      <p:to>
                                        <p:strVal val="visible"/>
                                      </p:to>
                                    </p:set>
                                    <p:animEffect transition="in" filter="box(in)">
                                      <p:cBhvr>
                                        <p:cTn id="37" dur="500"/>
                                        <p:tgtEl>
                                          <p:spTgt spid="1095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9571">
                                            <p:txEl>
                                              <p:pRg st="7" end="7"/>
                                            </p:txEl>
                                          </p:spTgt>
                                        </p:tgtEl>
                                        <p:attrNameLst>
                                          <p:attrName>style.visibility</p:attrName>
                                        </p:attrNameLst>
                                      </p:cBhvr>
                                      <p:to>
                                        <p:strVal val="visible"/>
                                      </p:to>
                                    </p:set>
                                    <p:animEffect transition="in" filter="box(in)">
                                      <p:cBhvr>
                                        <p:cTn id="42" dur="500"/>
                                        <p:tgtEl>
                                          <p:spTgt spid="1095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09571">
                                            <p:txEl>
                                              <p:pRg st="8" end="8"/>
                                            </p:txEl>
                                          </p:spTgt>
                                        </p:tgtEl>
                                        <p:attrNameLst>
                                          <p:attrName>style.visibility</p:attrName>
                                        </p:attrNameLst>
                                      </p:cBhvr>
                                      <p:to>
                                        <p:strVal val="visible"/>
                                      </p:to>
                                    </p:set>
                                    <p:animEffect transition="in" filter="box(in)">
                                      <p:cBhvr>
                                        <p:cTn id="47" dur="500"/>
                                        <p:tgtEl>
                                          <p:spTgt spid="1095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09594"/>
                                        </p:tgtEl>
                                        <p:attrNameLst>
                                          <p:attrName>style.visibility</p:attrName>
                                        </p:attrNameLst>
                                      </p:cBhvr>
                                      <p:to>
                                        <p:strVal val="visible"/>
                                      </p:to>
                                    </p:set>
                                    <p:animEffect transition="in" filter="dissolve">
                                      <p:cBhvr>
                                        <p:cTn id="52" dur="500"/>
                                        <p:tgtEl>
                                          <p:spTgt spid="109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152400" y="2610115"/>
            <a:ext cx="8752942" cy="3581400"/>
          </a:xfrm>
          <a:prstGeom prst="rect">
            <a:avLst/>
          </a:prstGeom>
        </p:spPr>
      </p:pic>
    </p:spTree>
    <p:extLst>
      <p:ext uri="{BB962C8B-B14F-4D97-AF65-F5344CB8AC3E}">
        <p14:creationId xmlns:p14="http://schemas.microsoft.com/office/powerpoint/2010/main" val="118284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372874" y="1981200"/>
            <a:ext cx="8802502" cy="4191000"/>
          </a:xfrm>
          <a:prstGeom prst="rect">
            <a:avLst/>
          </a:prstGeom>
        </p:spPr>
      </p:pic>
    </p:spTree>
    <p:extLst>
      <p:ext uri="{BB962C8B-B14F-4D97-AF65-F5344CB8AC3E}">
        <p14:creationId xmlns:p14="http://schemas.microsoft.com/office/powerpoint/2010/main" val="44308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447800"/>
            <a:ext cx="8143875" cy="2903538"/>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328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normAutofit fontScale="92500"/>
          </a:bodyPr>
          <a:lstStyle/>
          <a:p>
            <a:pPr eaLnBrk="1" hangingPunct="1">
              <a:lnSpc>
                <a:spcPct val="90000"/>
              </a:lnSpc>
              <a:buFontTx/>
              <a:buNone/>
            </a:pPr>
            <a:r>
              <a:rPr lang="en-US" sz="2400" smtClean="0"/>
              <a:t>A manufacturer of dish detergent believes the height of soapsuds in the dishpan depends on the amount of detergent used.  A study of the suds’ height for a new dish detergent was conducted.  Seven pans of water were prepared.  All pans were of the same size and type and contained the same amount of water.  The temperature of the water was the same for each pan.  An amount of dish detergent was assigned at random to each pan, and that amount of detergent was added to that pan.  Then the water in the dishpan was agitated for a set of amount of time, and the height of the resulting suds were measured.</a:t>
            </a:r>
          </a:p>
        </p:txBody>
      </p:sp>
      <p:sp>
        <p:nvSpPr>
          <p:cNvPr id="52226" name="Rectangle 2"/>
          <p:cNvSpPr>
            <a:spLocks noGrp="1" noChangeArrowheads="1"/>
          </p:cNvSpPr>
          <p:nvPr>
            <p:ph type="title"/>
          </p:nvPr>
        </p:nvSpPr>
        <p:spPr/>
        <p:txBody>
          <a:bodyPr/>
          <a:lstStyle/>
          <a:p>
            <a:pPr eaLnBrk="1" hangingPunct="1"/>
            <a:r>
              <a:rPr lang="en-US" sz="4000" b="1" smtClean="0"/>
              <a:t>2006 FR Q#2 – Soapsuds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1+#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additive="base">
                                        <p:cTn id="13" dur="500" fill="hold"/>
                                        <p:tgtEl>
                                          <p:spTgt spid="5222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600200"/>
            <a:ext cx="3276600" cy="4800600"/>
          </a:xfrm>
        </p:spPr>
        <p:txBody>
          <a:bodyPr/>
          <a:lstStyle/>
          <a:p>
            <a:pPr eaLnBrk="1" hangingPunct="1">
              <a:buFontTx/>
              <a:buNone/>
            </a:pPr>
            <a:r>
              <a:rPr lang="en-US" sz="2400" smtClean="0"/>
              <a:t>A plot of the data and the computer printout from fitting a least-squares regression line to the data are shown below.</a:t>
            </a:r>
          </a:p>
          <a:p>
            <a:pPr eaLnBrk="1" hangingPunct="1">
              <a:buFontTx/>
              <a:buNone/>
            </a:pPr>
            <a:endParaRPr lang="en-US" sz="2400" smtClean="0"/>
          </a:p>
        </p:txBody>
      </p:sp>
      <p:sp>
        <p:nvSpPr>
          <p:cNvPr id="24578" name="Rectangle 2"/>
          <p:cNvSpPr>
            <a:spLocks noGrp="1" noChangeArrowheads="1"/>
          </p:cNvSpPr>
          <p:nvPr>
            <p:ph type="title"/>
          </p:nvPr>
        </p:nvSpPr>
        <p:spPr/>
        <p:txBody>
          <a:bodyPr/>
          <a:lstStyle/>
          <a:p>
            <a:pPr eaLnBrk="1" hangingPunct="1"/>
            <a:r>
              <a:rPr lang="en-US" b="1" smtClean="0"/>
              <a:t>2006 FR Q#2 – Soapsuds</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0200"/>
            <a:ext cx="4359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4267200"/>
            <a:ext cx="3505200" cy="2831544"/>
          </a:xfrm>
          <a:prstGeom prst="rect">
            <a:avLst/>
          </a:prstGeom>
          <a:noFill/>
        </p:spPr>
        <p:txBody>
          <a:bodyPr wrap="square" rtlCol="0">
            <a:spAutoFit/>
          </a:bodyPr>
          <a:lstStyle/>
          <a:p>
            <a:pPr marL="609600" indent="-609600" eaLnBrk="1" hangingPunct="1">
              <a:buFontTx/>
              <a:buAutoNum type="alphaLcParenR"/>
            </a:pPr>
            <a:r>
              <a:rPr lang="en-US" sz="1600" dirty="0"/>
              <a:t>Write the equation of the fitted regression line.  Define any variables used in this equation.</a:t>
            </a:r>
          </a:p>
          <a:p>
            <a:pPr marL="609600" indent="-609600" eaLnBrk="1" hangingPunct="1">
              <a:buFontTx/>
              <a:buAutoNum type="alphaLcParenR"/>
            </a:pPr>
            <a:r>
              <a:rPr lang="en-US" sz="1600" dirty="0"/>
              <a:t>Note that s = 1.99821 in the computer output.  Interpret this value in the context of the study.</a:t>
            </a:r>
          </a:p>
          <a:p>
            <a:pPr marL="609600" indent="-609600" eaLnBrk="1" hangingPunct="1">
              <a:buFontTx/>
              <a:buAutoNum type="alphaLcParenR"/>
            </a:pPr>
            <a:r>
              <a:rPr lang="en-US" sz="1600" dirty="0"/>
              <a:t>Identify and interpret the standard error of the slope.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checkerboard(across)">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marL="609600" indent="-609600" eaLnBrk="1" hangingPunct="1">
              <a:buFontTx/>
              <a:buAutoNum type="alphaUcPeriod" startAt="5"/>
            </a:pPr>
            <a:r>
              <a:rPr lang="en-US" smtClean="0"/>
              <a:t>Exploring categorical data</a:t>
            </a:r>
          </a:p>
          <a:p>
            <a:pPr marL="990600" lvl="1" indent="-533400" eaLnBrk="1" hangingPunct="1">
              <a:buFontTx/>
              <a:buAutoNum type="arabicPeriod"/>
            </a:pPr>
            <a:r>
              <a:rPr lang="en-US" smtClean="0"/>
              <a:t>Frequency tables and bar charts</a:t>
            </a:r>
          </a:p>
          <a:p>
            <a:pPr marL="990600" lvl="1" indent="-533400" eaLnBrk="1" hangingPunct="1">
              <a:buFontTx/>
              <a:buAutoNum type="arabicPeriod"/>
            </a:pPr>
            <a:r>
              <a:rPr lang="en-US" smtClean="0"/>
              <a:t>Marginal and joint frequencies for two-way tables</a:t>
            </a:r>
          </a:p>
          <a:p>
            <a:pPr marL="990600" lvl="1" indent="-533400" eaLnBrk="1" hangingPunct="1">
              <a:buFontTx/>
              <a:buAutoNum type="arabicPeriod"/>
            </a:pPr>
            <a:r>
              <a:rPr lang="en-US" smtClean="0"/>
              <a:t>Conditional relative frequencies and association</a:t>
            </a:r>
          </a:p>
          <a:p>
            <a:pPr marL="990600" lvl="1" indent="-533400" eaLnBrk="1" hangingPunct="1">
              <a:buFontTx/>
              <a:buAutoNum type="arabicPeriod"/>
            </a:pPr>
            <a:r>
              <a:rPr lang="en-US" smtClean="0"/>
              <a:t>Comparing distributions using bar charts</a:t>
            </a:r>
          </a:p>
        </p:txBody>
      </p:sp>
      <p:sp>
        <p:nvSpPr>
          <p:cNvPr id="27651" name="Rectangle 4"/>
          <p:cNvSpPr>
            <a:spLocks noGrp="1" noChangeArrowheads="1"/>
          </p:cNvSpPr>
          <p:nvPr>
            <p:ph type="title"/>
          </p:nvPr>
        </p:nvSpPr>
        <p:spPr>
          <a:noFill/>
        </p:spPr>
        <p:txBody>
          <a:bodyPr/>
          <a:lstStyle/>
          <a:p>
            <a:pPr eaLnBrk="1" hangingPunct="1"/>
            <a:r>
              <a:rPr lang="en-US" smtClean="0"/>
              <a:t>I. Exploring Data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1447800"/>
            <a:ext cx="8915400" cy="4457700"/>
          </a:xfrm>
          <a:prstGeom prst="rect">
            <a:avLst/>
          </a:prstGeom>
        </p:spPr>
      </p:pic>
    </p:spTree>
    <p:extLst>
      <p:ext uri="{BB962C8B-B14F-4D97-AF65-F5344CB8AC3E}">
        <p14:creationId xmlns:p14="http://schemas.microsoft.com/office/powerpoint/2010/main" val="649853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2724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88820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345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19400"/>
            <a:ext cx="69342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8305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504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Group 2"/>
          <p:cNvGraphicFramePr>
            <a:graphicFrameLocks noGrp="1"/>
          </p:cNvGraphicFramePr>
          <p:nvPr>
            <p:ph/>
          </p:nvPr>
        </p:nvGraphicFramePr>
        <p:xfrm>
          <a:off x="457200" y="274638"/>
          <a:ext cx="8229600" cy="5943601"/>
        </p:xfrm>
        <a:graphic>
          <a:graphicData uri="http://schemas.openxmlformats.org/drawingml/2006/table">
            <a:tbl>
              <a:tblPr/>
              <a:tblGrid>
                <a:gridCol w="4298950">
                  <a:extLst>
                    <a:ext uri="{9D8B030D-6E8A-4147-A177-3AD203B41FA5}">
                      <a16:colId xmlns:a16="http://schemas.microsoft.com/office/drawing/2014/main" val="20000"/>
                    </a:ext>
                  </a:extLst>
                </a:gridCol>
                <a:gridCol w="3930650">
                  <a:extLst>
                    <a:ext uri="{9D8B030D-6E8A-4147-A177-3AD203B41FA5}">
                      <a16:colId xmlns:a16="http://schemas.microsoft.com/office/drawing/2014/main" val="20001"/>
                    </a:ext>
                  </a:extLst>
                </a:gridCol>
              </a:tblGrid>
              <a:tr h="97472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Gill Sans MT" pitchFamily="-106" charset="-18"/>
                          <a:cs typeface="Times New Roman" pitchFamily="-106" charset="0"/>
                        </a:rPr>
                        <a:t>Topic Outline</a:t>
                      </a:r>
                      <a:endParaRPr kumimoji="0" lang="en-US" sz="3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76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Gill Sans MT" pitchFamily="-106" charset="-18"/>
                          <a:cs typeface="Times New Roman" pitchFamily="-106" charset="0"/>
                        </a:rPr>
                        <a:t>Topic</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Gill Sans MT" pitchFamily="-106" charset="-18"/>
                          <a:cs typeface="Times New Roman" pitchFamily="-106" charset="0"/>
                        </a:rPr>
                        <a:t>Exam Percentage</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4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Gill Sans MT" pitchFamily="-106" charset="-18"/>
                          <a:cs typeface="Times New Roman" pitchFamily="-106" charset="0"/>
                        </a:rPr>
                        <a:t>Exploring Data</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Gill Sans MT" pitchFamily="-106" charset="-18"/>
                          <a:cs typeface="Times New Roman" pitchFamily="-106" charset="0"/>
                        </a:rPr>
                        <a:t>20%-30%</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Gill Sans MT" pitchFamily="-106" charset="-18"/>
                          <a:cs typeface="Times New Roman" pitchFamily="-106" charset="0"/>
                        </a:rPr>
                        <a:t>Sampling &amp; Experimentation</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Gill Sans MT" pitchFamily="-106" charset="-18"/>
                          <a:cs typeface="Times New Roman" pitchFamily="-106" charset="0"/>
                        </a:rPr>
                        <a:t>10%-15%</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6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Gill Sans MT" pitchFamily="-106" charset="-18"/>
                          <a:cs typeface="Times New Roman" pitchFamily="-106" charset="0"/>
                        </a:rPr>
                        <a:t>Anticipating Patterns</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Gill Sans MT" pitchFamily="-106" charset="-18"/>
                          <a:cs typeface="Times New Roman" pitchFamily="-106" charset="0"/>
                        </a:rPr>
                        <a:t>20%-30%</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4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Gill Sans MT" pitchFamily="-106" charset="-18"/>
                          <a:cs typeface="Times New Roman" pitchFamily="-106" charset="0"/>
                        </a:rPr>
                        <a:t>Statistical Inference</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Gill Sans MT" pitchFamily="-106" charset="-18"/>
                          <a:cs typeface="Times New Roman" pitchFamily="-106" charset="0"/>
                        </a:rPr>
                        <a:t>30%-40%</a:t>
                      </a:r>
                      <a:endParaRPr kumimoji="0" lang="en-US" sz="3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266950"/>
            <a:ext cx="77819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969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7924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24200"/>
            <a:ext cx="7772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5"/>
          <p:cNvSpPr txBox="1">
            <a:spLocks noChangeArrowheads="1"/>
          </p:cNvSpPr>
          <p:nvPr/>
        </p:nvSpPr>
        <p:spPr bwMode="auto">
          <a:xfrm>
            <a:off x="1143000" y="4648200"/>
            <a:ext cx="632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This is an example of a Free Response question in which the first parts involve Exploratory Data Analysis and later parts involve inference.</a:t>
            </a:r>
          </a:p>
        </p:txBody>
      </p:sp>
    </p:spTree>
    <p:extLst>
      <p:ext uri="{BB962C8B-B14F-4D97-AF65-F5344CB8AC3E}">
        <p14:creationId xmlns:p14="http://schemas.microsoft.com/office/powerpoint/2010/main" val="2388279986"/>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eaLnBrk="1" hangingPunct="1">
              <a:buFontTx/>
              <a:buNone/>
            </a:pPr>
            <a:r>
              <a:rPr lang="en-US" dirty="0" smtClean="0"/>
              <a:t>Planning and conducting a study (10%-15%)</a:t>
            </a:r>
          </a:p>
          <a:p>
            <a:pPr eaLnBrk="1" hangingPunct="1">
              <a:buFontTx/>
              <a:buNone/>
            </a:pPr>
            <a:r>
              <a:rPr lang="en-US" i="1" dirty="0" smtClean="0"/>
              <a:t>Data must be collected according to a well-developed plan if valid information on a conjecture is to be obtained.  This includes clarifying the question and deciding upon a method of data collection and analysis.</a:t>
            </a:r>
          </a:p>
        </p:txBody>
      </p:sp>
      <p:sp>
        <p:nvSpPr>
          <p:cNvPr id="32770" name="Rectangle 2"/>
          <p:cNvSpPr>
            <a:spLocks noGrp="1" noChangeArrowheads="1"/>
          </p:cNvSpPr>
          <p:nvPr>
            <p:ph type="title"/>
          </p:nvPr>
        </p:nvSpPr>
        <p:spPr/>
        <p:txBody>
          <a:bodyPr/>
          <a:lstStyle/>
          <a:p>
            <a:pPr eaLnBrk="1" hangingPunct="1"/>
            <a:r>
              <a:rPr lang="en-US" sz="4000" smtClean="0"/>
              <a:t>II. Sampling and Experimentation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pPr marL="609600" indent="-609600" eaLnBrk="1" hangingPunct="1">
              <a:buFontTx/>
              <a:buAutoNum type="alphaUcPeriod"/>
            </a:pPr>
            <a:r>
              <a:rPr lang="en-US" dirty="0" smtClean="0"/>
              <a:t>Overview of methods of data collection</a:t>
            </a:r>
          </a:p>
          <a:p>
            <a:pPr marL="990600" lvl="1" indent="-533400" eaLnBrk="1" hangingPunct="1">
              <a:buFontTx/>
              <a:buAutoNum type="arabicPeriod"/>
            </a:pPr>
            <a:r>
              <a:rPr lang="en-US" dirty="0" smtClean="0"/>
              <a:t>Census</a:t>
            </a:r>
          </a:p>
          <a:p>
            <a:pPr marL="990600" lvl="1" indent="-533400" eaLnBrk="1" hangingPunct="1">
              <a:buFontTx/>
              <a:buAutoNum type="arabicPeriod"/>
            </a:pPr>
            <a:r>
              <a:rPr lang="en-US" dirty="0" smtClean="0"/>
              <a:t>Sample survey</a:t>
            </a:r>
          </a:p>
          <a:p>
            <a:pPr marL="990600" lvl="1" indent="-533400" eaLnBrk="1" hangingPunct="1">
              <a:buFontTx/>
              <a:buAutoNum type="arabicPeriod"/>
            </a:pPr>
            <a:r>
              <a:rPr lang="en-US" dirty="0" smtClean="0"/>
              <a:t>Experiment</a:t>
            </a:r>
          </a:p>
        </p:txBody>
      </p:sp>
      <p:sp>
        <p:nvSpPr>
          <p:cNvPr id="33795" name="Rectangle 4"/>
          <p:cNvSpPr>
            <a:spLocks noGrp="1" noChangeArrowheads="1"/>
          </p:cNvSpPr>
          <p:nvPr>
            <p:ph type="title"/>
          </p:nvPr>
        </p:nvSpPr>
        <p:spPr>
          <a:noFill/>
        </p:spPr>
        <p:txBody>
          <a:bodyPr/>
          <a:lstStyle/>
          <a:p>
            <a:pPr eaLnBrk="1" hangingPunct="1"/>
            <a:r>
              <a:rPr lang="en-US" sz="4000" smtClean="0"/>
              <a:t>II. Sampling and Experimentation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marL="609600" indent="-609600" eaLnBrk="1" hangingPunct="1">
              <a:buFontTx/>
              <a:buAutoNum type="alphaUcPeriod" startAt="2"/>
            </a:pPr>
            <a:r>
              <a:rPr lang="en-US" dirty="0" smtClean="0"/>
              <a:t>Planning and conducting surveys</a:t>
            </a:r>
          </a:p>
          <a:p>
            <a:pPr marL="990600" lvl="1" indent="-533400" eaLnBrk="1" hangingPunct="1">
              <a:buFontTx/>
              <a:buAutoNum type="arabicPeriod"/>
            </a:pPr>
            <a:r>
              <a:rPr lang="en-US" dirty="0" smtClean="0"/>
              <a:t>Characteristics of a well-designed and well-conducted survey</a:t>
            </a:r>
          </a:p>
          <a:p>
            <a:pPr marL="990600" lvl="1" indent="-533400" eaLnBrk="1" hangingPunct="1">
              <a:buFontTx/>
              <a:buAutoNum type="arabicPeriod"/>
            </a:pPr>
            <a:r>
              <a:rPr lang="en-US" dirty="0" smtClean="0"/>
              <a:t>Populations, samples, and random selection</a:t>
            </a:r>
          </a:p>
          <a:p>
            <a:pPr marL="990600" lvl="1" indent="-533400" eaLnBrk="1" hangingPunct="1">
              <a:buFontTx/>
              <a:buAutoNum type="arabicPeriod"/>
            </a:pPr>
            <a:r>
              <a:rPr lang="en-US" dirty="0" smtClean="0"/>
              <a:t>Sources of bias in sampling and surveys</a:t>
            </a:r>
          </a:p>
          <a:p>
            <a:pPr marL="990600" lvl="1" indent="-533400" eaLnBrk="1" hangingPunct="1">
              <a:buFontTx/>
              <a:buAutoNum type="arabicPeriod"/>
            </a:pPr>
            <a:r>
              <a:rPr lang="en-US" dirty="0" smtClean="0"/>
              <a:t>Sampling methods, including simple random sampling, stratified random sampling, and cluster sampling</a:t>
            </a:r>
          </a:p>
        </p:txBody>
      </p:sp>
      <p:sp>
        <p:nvSpPr>
          <p:cNvPr id="34819" name="Rectangle 4"/>
          <p:cNvSpPr>
            <a:spLocks noGrp="1" noChangeArrowheads="1"/>
          </p:cNvSpPr>
          <p:nvPr>
            <p:ph type="title"/>
          </p:nvPr>
        </p:nvSpPr>
        <p:spPr>
          <a:noFill/>
        </p:spPr>
        <p:txBody>
          <a:bodyPr/>
          <a:lstStyle/>
          <a:p>
            <a:pPr eaLnBrk="1" hangingPunct="1"/>
            <a:r>
              <a:rPr lang="en-US" sz="4000" smtClean="0"/>
              <a:t>II. Sampling and Experimentation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34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820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914400"/>
            <a:ext cx="7648575" cy="3551238"/>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marL="609600" indent="-609600" eaLnBrk="1" hangingPunct="1">
              <a:buFontTx/>
              <a:buAutoNum type="alphaUcPeriod" startAt="3"/>
            </a:pPr>
            <a:r>
              <a:rPr lang="en-US" dirty="0" smtClean="0"/>
              <a:t>Planning and conducting experiments</a:t>
            </a:r>
          </a:p>
          <a:p>
            <a:pPr marL="990600" lvl="1" indent="-533400" eaLnBrk="1" hangingPunct="1">
              <a:buFontTx/>
              <a:buAutoNum type="arabicPeriod"/>
            </a:pPr>
            <a:r>
              <a:rPr lang="en-US" dirty="0" smtClean="0"/>
              <a:t>Characteristics of a well-designed and well-conducted experiment</a:t>
            </a:r>
          </a:p>
          <a:p>
            <a:pPr marL="990600" lvl="1" indent="-533400" eaLnBrk="1" hangingPunct="1">
              <a:buFontTx/>
              <a:buAutoNum type="arabicPeriod"/>
            </a:pPr>
            <a:r>
              <a:rPr lang="en-US" dirty="0" smtClean="0"/>
              <a:t>Treatments, control groups, experimental units, random assignments, and replication</a:t>
            </a:r>
          </a:p>
          <a:p>
            <a:pPr marL="990600" lvl="1" indent="-533400" eaLnBrk="1" hangingPunct="1">
              <a:buFontTx/>
              <a:buAutoNum type="arabicPeriod"/>
            </a:pPr>
            <a:r>
              <a:rPr lang="en-US" dirty="0" smtClean="0"/>
              <a:t>Sources of bias and confounding, including placebo effect and blinding</a:t>
            </a:r>
          </a:p>
          <a:p>
            <a:pPr marL="990600" lvl="1" indent="-533400" eaLnBrk="1" hangingPunct="1">
              <a:buFontTx/>
              <a:buAutoNum type="arabicPeriod"/>
            </a:pPr>
            <a:r>
              <a:rPr lang="en-US" dirty="0" smtClean="0"/>
              <a:t>Randomized block design, including matched pairs design</a:t>
            </a:r>
          </a:p>
        </p:txBody>
      </p:sp>
      <p:sp>
        <p:nvSpPr>
          <p:cNvPr id="38915" name="Rectangle 4"/>
          <p:cNvSpPr>
            <a:spLocks noGrp="1" noChangeArrowheads="1"/>
          </p:cNvSpPr>
          <p:nvPr>
            <p:ph type="title"/>
          </p:nvPr>
        </p:nvSpPr>
        <p:spPr>
          <a:noFill/>
        </p:spPr>
        <p:txBody>
          <a:bodyPr/>
          <a:lstStyle/>
          <a:p>
            <a:pPr eaLnBrk="1" hangingPunct="1"/>
            <a:r>
              <a:rPr lang="en-US" sz="4000" smtClean="0"/>
              <a:t>II. Sampling and Experimentation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9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47" name="Group 23"/>
          <p:cNvGraphicFramePr>
            <a:graphicFrameLocks noGrp="1"/>
          </p:cNvGraphicFramePr>
          <p:nvPr>
            <p:ph/>
          </p:nvPr>
        </p:nvGraphicFramePr>
        <p:xfrm>
          <a:off x="457200" y="304800"/>
          <a:ext cx="8229600" cy="6245225"/>
        </p:xfrm>
        <a:graphic>
          <a:graphicData uri="http://schemas.openxmlformats.org/drawingml/2006/table">
            <a:tbl>
              <a:tblPr/>
              <a:tblGrid>
                <a:gridCol w="2895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97790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Gill Sans MT" pitchFamily="-106" charset="-18"/>
                          <a:cs typeface="Times New Roman" pitchFamily="-106" charset="0"/>
                        </a:rPr>
                        <a:t>Exam Format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7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Gill Sans MT" pitchFamily="-106" charset="-18"/>
                          <a:cs typeface="Times New Roman" pitchFamily="-106" charset="0"/>
                        </a:rPr>
                        <a:t>Questions</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Gill Sans MT" pitchFamily="-106" charset="-18"/>
                          <a:cs typeface="Times New Roman" pitchFamily="-106" charset="0"/>
                        </a:rPr>
                        <a:t>Percent of AP Grade</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Gill Sans MT" pitchFamily="-106" charset="-18"/>
                          <a:cs typeface="Times New Roman" pitchFamily="-106" charset="0"/>
                        </a:rPr>
                        <a:t>Time</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2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40 Multiple Choice</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50%</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90 minutes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(2.25 minutes/question)</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73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6 Free-Response</a:t>
                      </a:r>
                      <a:endParaRPr kumimoji="0" lang="en-US" sz="2200" b="0" i="0" u="none" strike="noStrike" cap="none" normalizeH="0" baseline="0" smtClean="0">
                        <a:ln>
                          <a:noFill/>
                        </a:ln>
                        <a:solidFill>
                          <a:schemeClr val="tx1"/>
                        </a:solidFill>
                        <a:effectLst/>
                        <a:latin typeface="Times New Roman" pitchFamily="-106" charset="0"/>
                        <a:cs typeface="Times New Roman" pitchFamily="-106"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06" charset="2"/>
                        <a:buChar char=""/>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5 Short Answer</a:t>
                      </a:r>
                      <a:endParaRPr kumimoji="0" lang="en-US" sz="2200" b="0" i="0" u="none" strike="noStrike" cap="none" normalizeH="0" baseline="0" smtClean="0">
                        <a:ln>
                          <a:noFill/>
                        </a:ln>
                        <a:solidFill>
                          <a:schemeClr val="tx1"/>
                        </a:solidFill>
                        <a:effectLst/>
                        <a:latin typeface="Times New Roman" pitchFamily="-106" charset="0"/>
                        <a:cs typeface="Times New Roman" pitchFamily="-106"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06" charset="2"/>
                        <a:buChar char=""/>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1 Investigative Task</a:t>
                      </a:r>
                      <a:endParaRPr kumimoji="0" lang="en-US" sz="2200" b="0" i="0" u="none" strike="noStrike" cap="none" normalizeH="0" baseline="0" smtClean="0">
                        <a:ln>
                          <a:noFill/>
                        </a:ln>
                        <a:solidFill>
                          <a:schemeClr val="tx1"/>
                        </a:solidFill>
                        <a:effectLst/>
                        <a:latin typeface="Times New Roman" pitchFamily="-106" charset="0"/>
                        <a:cs typeface="Times New Roman"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50%</a:t>
                      </a:r>
                      <a:endParaRPr kumimoji="0" lang="en-US" sz="22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90 minutes</a:t>
                      </a:r>
                      <a:endParaRPr kumimoji="0" lang="en-US" sz="2200" b="0" i="0" u="none" strike="noStrike" cap="none" normalizeH="0" baseline="0" smtClean="0">
                        <a:ln>
                          <a:noFill/>
                        </a:ln>
                        <a:solidFill>
                          <a:schemeClr val="tx1"/>
                        </a:solidFill>
                        <a:effectLst/>
                        <a:latin typeface="Times New Roman" pitchFamily="-106" charset="0"/>
                        <a:cs typeface="Times New Roman" pitchFamily="-106"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06" charset="2"/>
                        <a:buChar char=""/>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12 minutes/question</a:t>
                      </a:r>
                    </a:p>
                    <a:p>
                      <a:pPr marL="342900" marR="0" lvl="0" indent="-342900" algn="l" defTabSz="914400" rtl="0" eaLnBrk="0" fontAlgn="base" latinLnBrk="0" hangingPunct="0">
                        <a:lnSpc>
                          <a:spcPct val="100000"/>
                        </a:lnSpc>
                        <a:spcBef>
                          <a:spcPct val="0"/>
                        </a:spcBef>
                        <a:spcAft>
                          <a:spcPct val="0"/>
                        </a:spcAft>
                        <a:buClrTx/>
                        <a:buSzTx/>
                        <a:buFont typeface="Symbol" pitchFamily="-106" charset="2"/>
                        <a:buNone/>
                        <a:tabLst/>
                      </a:pPr>
                      <a:endParaRPr kumimoji="0" lang="en-US" sz="2200" b="0" i="0" u="none" strike="noStrike" cap="none" normalizeH="0" baseline="0" smtClean="0">
                        <a:ln>
                          <a:noFill/>
                        </a:ln>
                        <a:solidFill>
                          <a:schemeClr val="tx1"/>
                        </a:solidFill>
                        <a:effectLst/>
                        <a:latin typeface="Times New Roman" pitchFamily="-106" charset="0"/>
                        <a:cs typeface="Times New Roman" pitchFamily="-106"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06" charset="2"/>
                        <a:buChar char=""/>
                        <a:tabLst/>
                      </a:pPr>
                      <a:r>
                        <a:rPr kumimoji="0" lang="en-US" sz="2200" b="0" i="0" u="none" strike="noStrike" cap="none" normalizeH="0" baseline="0" smtClean="0">
                          <a:ln>
                            <a:noFill/>
                          </a:ln>
                          <a:solidFill>
                            <a:schemeClr val="tx1"/>
                          </a:solidFill>
                          <a:effectLst/>
                          <a:latin typeface="Gill Sans MT" pitchFamily="-106" charset="-18"/>
                          <a:cs typeface="Times New Roman" pitchFamily="-106" charset="0"/>
                        </a:rPr>
                        <a:t>30 minutes</a:t>
                      </a:r>
                      <a:endParaRPr kumimoji="0" lang="en-US" sz="2200" b="0" i="0" u="none" strike="noStrike" cap="none" normalizeH="0" baseline="0" smtClean="0">
                        <a:ln>
                          <a:noFill/>
                        </a:ln>
                        <a:solidFill>
                          <a:schemeClr val="tx1"/>
                        </a:solidFill>
                        <a:effectLst/>
                        <a:latin typeface="Times New Roman" pitchFamily="-106" charset="0"/>
                        <a:cs typeface="Times New Roman"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93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r>
              <a:rPr lang="en-US" smtClean="0"/>
              <a:t>Population of Interest</a:t>
            </a:r>
          </a:p>
          <a:p>
            <a:pPr lvl="1" eaLnBrk="1" hangingPunct="1"/>
            <a:r>
              <a:rPr lang="en-US" smtClean="0"/>
              <a:t>AP Statistics Students</a:t>
            </a:r>
          </a:p>
          <a:p>
            <a:pPr eaLnBrk="1" hangingPunct="1"/>
            <a:r>
              <a:rPr lang="en-US" smtClean="0"/>
              <a:t>Subjects</a:t>
            </a:r>
          </a:p>
          <a:p>
            <a:pPr lvl="1" eaLnBrk="1" hangingPunct="1"/>
            <a:r>
              <a:rPr lang="en-US" smtClean="0"/>
              <a:t>AP Statistics Review Participants</a:t>
            </a:r>
          </a:p>
          <a:p>
            <a:pPr eaLnBrk="1" hangingPunct="1"/>
            <a:r>
              <a:rPr lang="en-US" smtClean="0"/>
              <a:t>Treatments</a:t>
            </a:r>
          </a:p>
          <a:p>
            <a:pPr lvl="1" eaLnBrk="1" hangingPunct="1"/>
            <a:r>
              <a:rPr lang="en-US" smtClean="0"/>
              <a:t>Font I and Font II</a:t>
            </a:r>
          </a:p>
          <a:p>
            <a:pPr eaLnBrk="1" hangingPunct="1"/>
            <a:endParaRPr lang="en-US" smtClean="0"/>
          </a:p>
        </p:txBody>
      </p:sp>
      <p:sp>
        <p:nvSpPr>
          <p:cNvPr id="43010" name="Rectangle 2"/>
          <p:cNvSpPr>
            <a:spLocks noGrp="1" noChangeArrowheads="1"/>
          </p:cNvSpPr>
          <p:nvPr>
            <p:ph type="title"/>
          </p:nvPr>
        </p:nvSpPr>
        <p:spPr/>
        <p:txBody>
          <a:bodyPr/>
          <a:lstStyle/>
          <a:p>
            <a:pPr eaLnBrk="1" hangingPunct="1"/>
            <a:r>
              <a:rPr lang="en-US" sz="3600" smtClean="0"/>
              <a:t>Does Type Font Affect Quiz Grades?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p:txBody>
          <a:bodyPr/>
          <a:lstStyle/>
          <a:p>
            <a:pPr marL="609600" indent="-609600" eaLnBrk="1" hangingPunct="1">
              <a:buFontTx/>
              <a:buAutoNum type="alphaUcPeriod" startAt="4"/>
            </a:pPr>
            <a:r>
              <a:rPr lang="en-US" dirty="0" smtClean="0"/>
              <a:t>Generalizability of results and types of conclusions that can be drawn from observational studies, experiments, and surveys</a:t>
            </a:r>
          </a:p>
        </p:txBody>
      </p:sp>
      <p:sp>
        <p:nvSpPr>
          <p:cNvPr id="44035" name="Rectangle 4"/>
          <p:cNvSpPr>
            <a:spLocks noGrp="1" noChangeArrowheads="1"/>
          </p:cNvSpPr>
          <p:nvPr>
            <p:ph type="title"/>
          </p:nvPr>
        </p:nvSpPr>
        <p:spPr>
          <a:noFill/>
        </p:spPr>
        <p:txBody>
          <a:bodyPr/>
          <a:lstStyle/>
          <a:p>
            <a:pPr eaLnBrk="1" hangingPunct="1"/>
            <a:r>
              <a:rPr lang="en-US" sz="4000" smtClean="0"/>
              <a:t>II. Sampling and Experimentation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4153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buFontTx/>
              <a:buNone/>
            </a:pPr>
            <a:r>
              <a:rPr lang="en-US" dirty="0" smtClean="0"/>
              <a:t>Exploring random phenomena using probability and simulation (20%-30%)</a:t>
            </a:r>
          </a:p>
          <a:p>
            <a:pPr eaLnBrk="1" hangingPunct="1">
              <a:buFontTx/>
              <a:buNone/>
            </a:pPr>
            <a:r>
              <a:rPr lang="en-US" i="1" dirty="0" smtClean="0"/>
              <a:t>Probability is the tool used for anticipating what the distribution of data should look like under a given model.</a:t>
            </a:r>
          </a:p>
        </p:txBody>
      </p:sp>
      <p:sp>
        <p:nvSpPr>
          <p:cNvPr id="46082" name="Rectangle 2"/>
          <p:cNvSpPr>
            <a:spLocks noGrp="1" noChangeArrowheads="1"/>
          </p:cNvSpPr>
          <p:nvPr>
            <p:ph type="title"/>
          </p:nvPr>
        </p:nvSpPr>
        <p:spPr/>
        <p:txBody>
          <a:bodyPr/>
          <a:lstStyle/>
          <a:p>
            <a:pPr eaLnBrk="1" hangingPunct="1"/>
            <a:r>
              <a:rPr lang="en-US" smtClean="0"/>
              <a:t>III. Anticipating Patterns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normAutofit fontScale="92500" lnSpcReduction="20000"/>
          </a:bodyPr>
          <a:lstStyle/>
          <a:p>
            <a:pPr marL="609600" indent="-609600" eaLnBrk="1" hangingPunct="1">
              <a:lnSpc>
                <a:spcPct val="80000"/>
              </a:lnSpc>
              <a:buFontTx/>
              <a:buAutoNum type="alphaUcPeriod"/>
            </a:pPr>
            <a:r>
              <a:rPr lang="en-US" sz="2800" dirty="0" smtClean="0"/>
              <a:t>Probability</a:t>
            </a:r>
          </a:p>
          <a:p>
            <a:pPr marL="990600" lvl="1" indent="-533400" eaLnBrk="1" hangingPunct="1">
              <a:lnSpc>
                <a:spcPct val="80000"/>
              </a:lnSpc>
              <a:buFontTx/>
              <a:buAutoNum type="arabicPeriod"/>
            </a:pPr>
            <a:r>
              <a:rPr lang="en-US" sz="2400" dirty="0" smtClean="0"/>
              <a:t>Interpreting probability, including long-run relative frequency interpretation</a:t>
            </a:r>
          </a:p>
          <a:p>
            <a:pPr marL="990600" lvl="1" indent="-533400" eaLnBrk="1" hangingPunct="1">
              <a:lnSpc>
                <a:spcPct val="80000"/>
              </a:lnSpc>
              <a:buFontTx/>
              <a:buAutoNum type="arabicPeriod"/>
            </a:pPr>
            <a:r>
              <a:rPr lang="en-US" sz="2400" dirty="0" smtClean="0"/>
              <a:t>“Law of Large Numbers” concept</a:t>
            </a:r>
          </a:p>
          <a:p>
            <a:pPr marL="990600" lvl="1" indent="-533400" eaLnBrk="1" hangingPunct="1">
              <a:lnSpc>
                <a:spcPct val="80000"/>
              </a:lnSpc>
              <a:buFontTx/>
              <a:buAutoNum type="arabicPeriod"/>
            </a:pPr>
            <a:r>
              <a:rPr lang="en-US" sz="2400" dirty="0" smtClean="0"/>
              <a:t>Addition rule, multiplication rule, conditional probability, and independence</a:t>
            </a:r>
          </a:p>
          <a:p>
            <a:pPr marL="990600" lvl="1" indent="-533400" eaLnBrk="1" hangingPunct="1">
              <a:lnSpc>
                <a:spcPct val="80000"/>
              </a:lnSpc>
              <a:buFontTx/>
              <a:buAutoNum type="arabicPeriod"/>
            </a:pPr>
            <a:r>
              <a:rPr lang="en-US" sz="2400" dirty="0" smtClean="0"/>
              <a:t>Discrete random variables and their probability distributions, including binomial and geometric</a:t>
            </a:r>
          </a:p>
          <a:p>
            <a:pPr marL="990600" lvl="1" indent="-533400" eaLnBrk="1" hangingPunct="1">
              <a:lnSpc>
                <a:spcPct val="80000"/>
              </a:lnSpc>
              <a:buFontTx/>
              <a:buAutoNum type="arabicPeriod"/>
            </a:pPr>
            <a:r>
              <a:rPr lang="en-US" sz="2400" dirty="0" smtClean="0"/>
              <a:t>Simulation of random behavior and probability distributions</a:t>
            </a:r>
          </a:p>
          <a:p>
            <a:pPr marL="990600" lvl="1" indent="-533400" eaLnBrk="1" hangingPunct="1">
              <a:lnSpc>
                <a:spcPct val="80000"/>
              </a:lnSpc>
              <a:buFontTx/>
              <a:buAutoNum type="arabicPeriod"/>
            </a:pPr>
            <a:r>
              <a:rPr lang="en-US" sz="2400" dirty="0" smtClean="0"/>
              <a:t>Mean (expected value) and standard deviation of a random variable and linear transformation of a random variable</a:t>
            </a:r>
          </a:p>
        </p:txBody>
      </p:sp>
      <p:sp>
        <p:nvSpPr>
          <p:cNvPr id="47107" name="Rectangle 4"/>
          <p:cNvSpPr>
            <a:spLocks noGrp="1" noChangeArrowheads="1"/>
          </p:cNvSpPr>
          <p:nvPr>
            <p:ph type="title"/>
          </p:nvPr>
        </p:nvSpPr>
        <p:spPr>
          <a:noFill/>
        </p:spPr>
        <p:txBody>
          <a:bodyPr/>
          <a:lstStyle/>
          <a:p>
            <a:pPr eaLnBrk="1" hangingPunct="1"/>
            <a:r>
              <a:rPr lang="en-US" smtClean="0"/>
              <a:t>III. Anticipating Patterns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21055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86741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87400"/>
            <a:ext cx="88773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4235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335" y="1600200"/>
            <a:ext cx="8939665" cy="3200400"/>
          </a:xfrm>
          <a:prstGeom prst="rect">
            <a:avLst/>
          </a:prstGeom>
        </p:spPr>
      </p:pic>
    </p:spTree>
    <p:extLst>
      <p:ext uri="{BB962C8B-B14F-4D97-AF65-F5344CB8AC3E}">
        <p14:creationId xmlns:p14="http://schemas.microsoft.com/office/powerpoint/2010/main" val="3223397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Group 2"/>
          <p:cNvGraphicFramePr>
            <a:graphicFrameLocks noGrp="1"/>
          </p:cNvGraphicFramePr>
          <p:nvPr>
            <p:ph/>
          </p:nvPr>
        </p:nvGraphicFramePr>
        <p:xfrm>
          <a:off x="457200" y="274638"/>
          <a:ext cx="8229600" cy="5851526"/>
        </p:xfrm>
        <a:graphic>
          <a:graphicData uri="http://schemas.openxmlformats.org/drawingml/2006/table">
            <a:tbl>
              <a:tblPr/>
              <a:tblGrid>
                <a:gridCol w="2330450">
                  <a:extLst>
                    <a:ext uri="{9D8B030D-6E8A-4147-A177-3AD203B41FA5}">
                      <a16:colId xmlns:a16="http://schemas.microsoft.com/office/drawing/2014/main" val="20000"/>
                    </a:ext>
                  </a:extLst>
                </a:gridCol>
                <a:gridCol w="5899150">
                  <a:extLst>
                    <a:ext uri="{9D8B030D-6E8A-4147-A177-3AD203B41FA5}">
                      <a16:colId xmlns:a16="http://schemas.microsoft.com/office/drawing/2014/main" val="20001"/>
                    </a:ext>
                  </a:extLst>
                </a:gridCol>
              </a:tblGrid>
              <a:tr h="84931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Free Response Question Scoring</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850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4</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Complete</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9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3</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Substantial</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2</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Developing</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9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1</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Minimal</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017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0</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eaLnBrk="1" hangingPunct="1">
              <a:lnSpc>
                <a:spcPct val="90000"/>
              </a:lnSpc>
              <a:buFontTx/>
              <a:buNone/>
            </a:pPr>
            <a:r>
              <a:rPr lang="en-US" dirty="0" smtClean="0"/>
              <a:t>All bags entering a research facility are screened.  Ninety-seven percent of the bags that contain forbidden material trigger an alarm.  Fifteen percent of the bags that do not contain forbidden material also trigger the alarm.  If 1 out of every 1,000 bags entering the building contains forbidden material, what is the probability that a bag that triggers the alarm will actually contain forbidden material?</a:t>
            </a:r>
          </a:p>
        </p:txBody>
      </p:sp>
      <p:sp>
        <p:nvSpPr>
          <p:cNvPr id="51202" name="Rectangle 2"/>
          <p:cNvSpPr>
            <a:spLocks noGrp="1" noChangeArrowheads="1"/>
          </p:cNvSpPr>
          <p:nvPr>
            <p:ph type="title"/>
          </p:nvPr>
        </p:nvSpPr>
        <p:spPr/>
        <p:txBody>
          <a:bodyPr/>
          <a:lstStyle/>
          <a:p>
            <a:pPr eaLnBrk="1" hangingPunct="1"/>
            <a:r>
              <a:rPr lang="en-US" sz="3600" smtClean="0"/>
              <a:t>Probability – Sample Multiple Choice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eaLnBrk="1" hangingPunct="1">
              <a:lnSpc>
                <a:spcPct val="90000"/>
              </a:lnSpc>
            </a:pPr>
            <a:r>
              <a:rPr lang="en-US" smtClean="0"/>
              <a:t>Label the Events</a:t>
            </a:r>
          </a:p>
          <a:p>
            <a:pPr lvl="1" eaLnBrk="1" hangingPunct="1">
              <a:lnSpc>
                <a:spcPct val="90000"/>
              </a:lnSpc>
            </a:pPr>
            <a:r>
              <a:rPr lang="en-US" smtClean="0"/>
              <a:t>F – Bag Contains Forbidden Material</a:t>
            </a:r>
          </a:p>
          <a:p>
            <a:pPr lvl="1" eaLnBrk="1" hangingPunct="1">
              <a:lnSpc>
                <a:spcPct val="90000"/>
              </a:lnSpc>
            </a:pPr>
            <a:r>
              <a:rPr lang="en-US" smtClean="0"/>
              <a:t>A – Bag Triggers an Alarm</a:t>
            </a:r>
          </a:p>
          <a:p>
            <a:pPr eaLnBrk="1" hangingPunct="1">
              <a:lnSpc>
                <a:spcPct val="90000"/>
              </a:lnSpc>
            </a:pPr>
            <a:r>
              <a:rPr lang="en-US" smtClean="0"/>
              <a:t>Determine the Given Probabilities</a:t>
            </a:r>
          </a:p>
          <a:p>
            <a:pPr lvl="1" eaLnBrk="1" hangingPunct="1">
              <a:lnSpc>
                <a:spcPct val="90000"/>
              </a:lnSpc>
            </a:pPr>
            <a:r>
              <a:rPr lang="en-US" smtClean="0"/>
              <a:t>P(A|F) = 0.97</a:t>
            </a:r>
          </a:p>
          <a:p>
            <a:pPr lvl="1" eaLnBrk="1" hangingPunct="1">
              <a:lnSpc>
                <a:spcPct val="90000"/>
              </a:lnSpc>
            </a:pPr>
            <a:r>
              <a:rPr lang="en-US" smtClean="0"/>
              <a:t>P(A|F</a:t>
            </a:r>
            <a:r>
              <a:rPr lang="en-US" baseline="30000" smtClean="0"/>
              <a:t>C</a:t>
            </a:r>
            <a:r>
              <a:rPr lang="en-US" smtClean="0"/>
              <a:t>) = 0.15</a:t>
            </a:r>
          </a:p>
          <a:p>
            <a:pPr lvl="1" eaLnBrk="1" hangingPunct="1">
              <a:lnSpc>
                <a:spcPct val="90000"/>
              </a:lnSpc>
            </a:pPr>
            <a:r>
              <a:rPr lang="en-US" smtClean="0"/>
              <a:t>P(F) = 0.001</a:t>
            </a:r>
          </a:p>
          <a:p>
            <a:pPr eaLnBrk="1" hangingPunct="1">
              <a:lnSpc>
                <a:spcPct val="90000"/>
              </a:lnSpc>
            </a:pPr>
            <a:r>
              <a:rPr lang="en-US" smtClean="0"/>
              <a:t>Determine the Question</a:t>
            </a:r>
          </a:p>
          <a:p>
            <a:pPr lvl="1" eaLnBrk="1" hangingPunct="1">
              <a:lnSpc>
                <a:spcPct val="90000"/>
              </a:lnSpc>
            </a:pPr>
            <a:r>
              <a:rPr lang="en-US" smtClean="0"/>
              <a:t>P(F|A) ?</a:t>
            </a:r>
          </a:p>
        </p:txBody>
      </p:sp>
      <p:sp>
        <p:nvSpPr>
          <p:cNvPr id="52226" name="Rectangle 2"/>
          <p:cNvSpPr>
            <a:spLocks noGrp="1" noChangeArrowheads="1"/>
          </p:cNvSpPr>
          <p:nvPr>
            <p:ph type="title"/>
          </p:nvPr>
        </p:nvSpPr>
        <p:spPr/>
        <p:txBody>
          <a:bodyPr/>
          <a:lstStyle/>
          <a:p>
            <a:pPr eaLnBrk="1" hangingPunct="1"/>
            <a:r>
              <a:rPr lang="en-US" smtClean="0"/>
              <a:t>Organize the Problem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p:cNvGrpSpPr>
          <p:nvPr/>
        </p:nvGrpSpPr>
        <p:grpSpPr bwMode="auto">
          <a:xfrm>
            <a:off x="2743200" y="2895600"/>
            <a:ext cx="1689100" cy="3008313"/>
            <a:chOff x="1728" y="1831"/>
            <a:chExt cx="1064" cy="1895"/>
          </a:xfrm>
        </p:grpSpPr>
        <p:grpSp>
          <p:nvGrpSpPr>
            <p:cNvPr id="53278" name="Group 71"/>
            <p:cNvGrpSpPr>
              <a:grpSpLocks/>
            </p:cNvGrpSpPr>
            <p:nvPr/>
          </p:nvGrpSpPr>
          <p:grpSpPr bwMode="auto">
            <a:xfrm>
              <a:off x="1728" y="1831"/>
              <a:ext cx="901" cy="942"/>
              <a:chOff x="1730" y="1836"/>
              <a:chExt cx="901" cy="942"/>
            </a:xfrm>
          </p:grpSpPr>
          <p:sp>
            <p:nvSpPr>
              <p:cNvPr id="53284" name="Text Box 44"/>
              <p:cNvSpPr txBox="1">
                <a:spLocks noChangeArrowheads="1"/>
              </p:cNvSpPr>
              <p:nvPr/>
            </p:nvSpPr>
            <p:spPr bwMode="auto">
              <a:xfrm>
                <a:off x="2385" y="1836"/>
                <a:ext cx="24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F</a:t>
                </a:r>
                <a:endParaRPr lang="en-US"/>
              </a:p>
            </p:txBody>
          </p:sp>
          <p:grpSp>
            <p:nvGrpSpPr>
              <p:cNvPr id="53285" name="Group 69"/>
              <p:cNvGrpSpPr>
                <a:grpSpLocks/>
              </p:cNvGrpSpPr>
              <p:nvPr/>
            </p:nvGrpSpPr>
            <p:grpSpPr bwMode="auto">
              <a:xfrm>
                <a:off x="1730" y="2045"/>
                <a:ext cx="818" cy="733"/>
                <a:chOff x="1730" y="2045"/>
                <a:chExt cx="818" cy="733"/>
              </a:xfrm>
            </p:grpSpPr>
            <p:sp>
              <p:nvSpPr>
                <p:cNvPr id="53286" name="Line 38"/>
                <p:cNvSpPr>
                  <a:spLocks noChangeShapeType="1"/>
                </p:cNvSpPr>
                <p:nvPr/>
              </p:nvSpPr>
              <p:spPr bwMode="auto">
                <a:xfrm flipV="1">
                  <a:off x="1730" y="2045"/>
                  <a:ext cx="818" cy="7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7" name="Text Box 49"/>
                <p:cNvSpPr txBox="1">
                  <a:spLocks noChangeArrowheads="1"/>
                </p:cNvSpPr>
                <p:nvPr/>
              </p:nvSpPr>
              <p:spPr bwMode="auto">
                <a:xfrm>
                  <a:off x="1894" y="2150"/>
                  <a:ext cx="49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0.001</a:t>
                  </a:r>
                  <a:endParaRPr lang="en-US"/>
                </a:p>
              </p:txBody>
            </p:sp>
          </p:grpSp>
        </p:grpSp>
        <p:grpSp>
          <p:nvGrpSpPr>
            <p:cNvPr id="53279" name="Group 72"/>
            <p:cNvGrpSpPr>
              <a:grpSpLocks/>
            </p:cNvGrpSpPr>
            <p:nvPr/>
          </p:nvGrpSpPr>
          <p:grpSpPr bwMode="auto">
            <a:xfrm>
              <a:off x="1728" y="2784"/>
              <a:ext cx="1064" cy="942"/>
              <a:chOff x="1730" y="2777"/>
              <a:chExt cx="1064" cy="942"/>
            </a:xfrm>
          </p:grpSpPr>
          <p:sp>
            <p:nvSpPr>
              <p:cNvPr id="53280" name="Text Box 45"/>
              <p:cNvSpPr txBox="1">
                <a:spLocks noChangeArrowheads="1"/>
              </p:cNvSpPr>
              <p:nvPr/>
            </p:nvSpPr>
            <p:spPr bwMode="auto">
              <a:xfrm>
                <a:off x="2467" y="3300"/>
                <a:ext cx="3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F</a:t>
                </a:r>
                <a:r>
                  <a:rPr lang="en-US" sz="1200" baseline="30000"/>
                  <a:t>C</a:t>
                </a:r>
                <a:endParaRPr lang="en-US"/>
              </a:p>
            </p:txBody>
          </p:sp>
          <p:grpSp>
            <p:nvGrpSpPr>
              <p:cNvPr id="53281" name="Group 70"/>
              <p:cNvGrpSpPr>
                <a:grpSpLocks/>
              </p:cNvGrpSpPr>
              <p:nvPr/>
            </p:nvGrpSpPr>
            <p:grpSpPr bwMode="auto">
              <a:xfrm>
                <a:off x="1730" y="2777"/>
                <a:ext cx="983" cy="523"/>
                <a:chOff x="1730" y="2777"/>
                <a:chExt cx="983" cy="523"/>
              </a:xfrm>
            </p:grpSpPr>
            <p:sp>
              <p:nvSpPr>
                <p:cNvPr id="53282" name="Line 39"/>
                <p:cNvSpPr>
                  <a:spLocks noChangeShapeType="1"/>
                </p:cNvSpPr>
                <p:nvPr/>
              </p:nvSpPr>
              <p:spPr bwMode="auto">
                <a:xfrm>
                  <a:off x="1730" y="2778"/>
                  <a:ext cx="901" cy="5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3" name="Text Box 50"/>
                <p:cNvSpPr txBox="1">
                  <a:spLocks noChangeArrowheads="1"/>
                </p:cNvSpPr>
                <p:nvPr/>
              </p:nvSpPr>
              <p:spPr bwMode="auto">
                <a:xfrm>
                  <a:off x="2057" y="2777"/>
                  <a:ext cx="65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0.999</a:t>
                  </a:r>
                  <a:endParaRPr lang="en-US"/>
                </a:p>
              </p:txBody>
            </p:sp>
          </p:grpSp>
        </p:grpSp>
      </p:grpSp>
      <p:grpSp>
        <p:nvGrpSpPr>
          <p:cNvPr id="7" name="Group 73"/>
          <p:cNvGrpSpPr>
            <a:grpSpLocks/>
          </p:cNvGrpSpPr>
          <p:nvPr/>
        </p:nvGrpSpPr>
        <p:grpSpPr bwMode="auto">
          <a:xfrm>
            <a:off x="4038600" y="1752600"/>
            <a:ext cx="1593850" cy="2479675"/>
            <a:chOff x="2539" y="1104"/>
            <a:chExt cx="1004" cy="1562"/>
          </a:xfrm>
        </p:grpSpPr>
        <p:sp>
          <p:nvSpPr>
            <p:cNvPr id="53272" name="Line 40"/>
            <p:cNvSpPr>
              <a:spLocks noChangeShapeType="1"/>
            </p:cNvSpPr>
            <p:nvPr/>
          </p:nvSpPr>
          <p:spPr bwMode="auto">
            <a:xfrm flipV="1">
              <a:off x="2539" y="1296"/>
              <a:ext cx="736" cy="7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3" name="Line 41"/>
            <p:cNvSpPr>
              <a:spLocks noChangeShapeType="1"/>
            </p:cNvSpPr>
            <p:nvPr/>
          </p:nvSpPr>
          <p:spPr bwMode="auto">
            <a:xfrm>
              <a:off x="2546" y="2045"/>
              <a:ext cx="900"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Text Box 46"/>
            <p:cNvSpPr txBox="1">
              <a:spLocks noChangeArrowheads="1"/>
            </p:cNvSpPr>
            <p:nvPr/>
          </p:nvSpPr>
          <p:spPr bwMode="auto">
            <a:xfrm>
              <a:off x="3216" y="2352"/>
              <a:ext cx="32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A</a:t>
              </a:r>
              <a:r>
                <a:rPr lang="en-US" sz="1200" baseline="30000"/>
                <a:t>C</a:t>
              </a:r>
              <a:endParaRPr lang="en-US"/>
            </a:p>
          </p:txBody>
        </p:sp>
        <p:sp>
          <p:nvSpPr>
            <p:cNvPr id="53275" name="Text Box 47"/>
            <p:cNvSpPr txBox="1">
              <a:spLocks noChangeArrowheads="1"/>
            </p:cNvSpPr>
            <p:nvPr/>
          </p:nvSpPr>
          <p:spPr bwMode="auto">
            <a:xfrm>
              <a:off x="3117" y="1104"/>
              <a:ext cx="24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A</a:t>
              </a:r>
              <a:endParaRPr lang="en-US"/>
            </a:p>
          </p:txBody>
        </p:sp>
        <p:sp>
          <p:nvSpPr>
            <p:cNvPr id="53276" name="Text Box 51"/>
            <p:cNvSpPr txBox="1">
              <a:spLocks noChangeArrowheads="1"/>
            </p:cNvSpPr>
            <p:nvPr/>
          </p:nvSpPr>
          <p:spPr bwMode="auto">
            <a:xfrm>
              <a:off x="2635" y="1423"/>
              <a:ext cx="3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0.97</a:t>
              </a:r>
              <a:endParaRPr lang="en-US"/>
            </a:p>
          </p:txBody>
        </p:sp>
        <p:sp>
          <p:nvSpPr>
            <p:cNvPr id="53277" name="Text Box 52"/>
            <p:cNvSpPr txBox="1">
              <a:spLocks noChangeArrowheads="1"/>
            </p:cNvSpPr>
            <p:nvPr/>
          </p:nvSpPr>
          <p:spPr bwMode="auto">
            <a:xfrm>
              <a:off x="2796" y="1941"/>
              <a:ext cx="3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0.03</a:t>
              </a:r>
              <a:endParaRPr lang="en-US"/>
            </a:p>
          </p:txBody>
        </p:sp>
      </p:grpSp>
      <p:grpSp>
        <p:nvGrpSpPr>
          <p:cNvPr id="8" name="Group 55"/>
          <p:cNvGrpSpPr>
            <a:grpSpLocks/>
          </p:cNvGrpSpPr>
          <p:nvPr/>
        </p:nvGrpSpPr>
        <p:grpSpPr bwMode="auto">
          <a:xfrm>
            <a:off x="533400" y="3886200"/>
            <a:ext cx="1709738" cy="1462088"/>
            <a:chOff x="1230" y="1590"/>
            <a:chExt cx="2370" cy="1588"/>
          </a:xfrm>
        </p:grpSpPr>
        <p:sp>
          <p:nvSpPr>
            <p:cNvPr id="53270" name="Cloud"/>
            <p:cNvSpPr>
              <a:spLocks noChangeAspect="1" noEditPoints="1" noChangeArrowheads="1"/>
            </p:cNvSpPr>
            <p:nvPr/>
          </p:nvSpPr>
          <p:spPr bwMode="auto">
            <a:xfrm>
              <a:off x="1230" y="1590"/>
              <a:ext cx="2370" cy="1588"/>
            </a:xfrm>
            <a:custGeom>
              <a:avLst/>
              <a:gdLst>
                <a:gd name="T0" fmla="*/ 0 w 21600"/>
                <a:gd name="T1" fmla="*/ 0 h 21600"/>
                <a:gd name="T2" fmla="*/ 2 w 21600"/>
                <a:gd name="T3" fmla="*/ 1 h 21600"/>
                <a:gd name="T4" fmla="*/ 3 w 21600"/>
                <a:gd name="T5" fmla="*/ 0 h 21600"/>
                <a:gd name="T6" fmla="*/ 2 w 21600"/>
                <a:gd name="T7" fmla="*/ 0 h 21600"/>
                <a:gd name="T8" fmla="*/ 0 60000 65536"/>
                <a:gd name="T9" fmla="*/ 0 60000 65536"/>
                <a:gd name="T10" fmla="*/ 0 60000 65536"/>
                <a:gd name="T11" fmla="*/ 0 60000 65536"/>
                <a:gd name="T12" fmla="*/ 2980 w 21600"/>
                <a:gd name="T13" fmla="*/ 3264 h 21600"/>
                <a:gd name="T14" fmla="*/ 17089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3271" name="Text Box 57"/>
            <p:cNvSpPr txBox="1">
              <a:spLocks noChangeArrowheads="1"/>
            </p:cNvSpPr>
            <p:nvPr/>
          </p:nvSpPr>
          <p:spPr bwMode="auto">
            <a:xfrm>
              <a:off x="1620" y="1980"/>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latin typeface="Gill Sans MT" pitchFamily="-106" charset="-18"/>
                </a:rPr>
                <a:t>Non-Conditional Probabilities</a:t>
              </a:r>
              <a:endParaRPr lang="en-US"/>
            </a:p>
          </p:txBody>
        </p:sp>
      </p:grpSp>
      <p:sp>
        <p:nvSpPr>
          <p:cNvPr id="68666" name="AutoShape 58"/>
          <p:cNvSpPr>
            <a:spLocks noChangeArrowheads="1"/>
          </p:cNvSpPr>
          <p:nvPr/>
        </p:nvSpPr>
        <p:spPr bwMode="auto">
          <a:xfrm rot="-927121">
            <a:off x="2227263" y="3765550"/>
            <a:ext cx="739775" cy="331788"/>
          </a:xfrm>
          <a:prstGeom prst="rightArrow">
            <a:avLst>
              <a:gd name="adj1" fmla="val 50000"/>
              <a:gd name="adj2" fmla="val 55742"/>
            </a:avLst>
          </a:prstGeom>
          <a:solidFill>
            <a:srgbClr val="FFFFFF"/>
          </a:solidFill>
          <a:ln w="9525">
            <a:solidFill>
              <a:srgbClr val="000000"/>
            </a:solidFill>
            <a:miter lim="800000"/>
            <a:headEnd/>
            <a:tailEnd/>
          </a:ln>
        </p:spPr>
        <p:txBody>
          <a:bodyPr/>
          <a:lstStyle/>
          <a:p>
            <a:endParaRPr lang="en-US"/>
          </a:p>
        </p:txBody>
      </p:sp>
      <p:sp>
        <p:nvSpPr>
          <p:cNvPr id="68667" name="AutoShape 59"/>
          <p:cNvSpPr>
            <a:spLocks noChangeArrowheads="1"/>
          </p:cNvSpPr>
          <p:nvPr/>
        </p:nvSpPr>
        <p:spPr bwMode="auto">
          <a:xfrm rot="-823767">
            <a:off x="2355850" y="4740275"/>
            <a:ext cx="779463" cy="334963"/>
          </a:xfrm>
          <a:prstGeom prst="rightArrow">
            <a:avLst>
              <a:gd name="adj1" fmla="val 50000"/>
              <a:gd name="adj2" fmla="val 58175"/>
            </a:avLst>
          </a:prstGeom>
          <a:solidFill>
            <a:srgbClr val="FFFFFF"/>
          </a:solidFill>
          <a:ln w="9525">
            <a:solidFill>
              <a:srgbClr val="000000"/>
            </a:solidFill>
            <a:miter lim="800000"/>
            <a:headEnd/>
            <a:tailEnd/>
          </a:ln>
        </p:spPr>
        <p:txBody>
          <a:bodyPr/>
          <a:lstStyle/>
          <a:p>
            <a:endParaRPr lang="en-US"/>
          </a:p>
        </p:txBody>
      </p:sp>
      <p:grpSp>
        <p:nvGrpSpPr>
          <p:cNvPr id="9" name="Group 60"/>
          <p:cNvGrpSpPr>
            <a:grpSpLocks/>
          </p:cNvGrpSpPr>
          <p:nvPr/>
        </p:nvGrpSpPr>
        <p:grpSpPr bwMode="auto">
          <a:xfrm>
            <a:off x="6553200" y="3276600"/>
            <a:ext cx="1709738" cy="1462088"/>
            <a:chOff x="1230" y="1590"/>
            <a:chExt cx="2370" cy="1588"/>
          </a:xfrm>
        </p:grpSpPr>
        <p:sp>
          <p:nvSpPr>
            <p:cNvPr id="53268" name="Cloud"/>
            <p:cNvSpPr>
              <a:spLocks noChangeAspect="1" noEditPoints="1" noChangeArrowheads="1"/>
            </p:cNvSpPr>
            <p:nvPr/>
          </p:nvSpPr>
          <p:spPr bwMode="auto">
            <a:xfrm>
              <a:off x="1230" y="1590"/>
              <a:ext cx="2370" cy="1588"/>
            </a:xfrm>
            <a:custGeom>
              <a:avLst/>
              <a:gdLst>
                <a:gd name="T0" fmla="*/ 0 w 21600"/>
                <a:gd name="T1" fmla="*/ 0 h 21600"/>
                <a:gd name="T2" fmla="*/ 2 w 21600"/>
                <a:gd name="T3" fmla="*/ 1 h 21600"/>
                <a:gd name="T4" fmla="*/ 3 w 21600"/>
                <a:gd name="T5" fmla="*/ 0 h 21600"/>
                <a:gd name="T6" fmla="*/ 2 w 21600"/>
                <a:gd name="T7" fmla="*/ 0 h 21600"/>
                <a:gd name="T8" fmla="*/ 0 60000 65536"/>
                <a:gd name="T9" fmla="*/ 0 60000 65536"/>
                <a:gd name="T10" fmla="*/ 0 60000 65536"/>
                <a:gd name="T11" fmla="*/ 0 60000 65536"/>
                <a:gd name="T12" fmla="*/ 2980 w 21600"/>
                <a:gd name="T13" fmla="*/ 3264 h 21600"/>
                <a:gd name="T14" fmla="*/ 17089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3269" name="Text Box 62"/>
            <p:cNvSpPr txBox="1">
              <a:spLocks noChangeArrowheads="1"/>
            </p:cNvSpPr>
            <p:nvPr/>
          </p:nvSpPr>
          <p:spPr bwMode="auto">
            <a:xfrm>
              <a:off x="1620" y="1980"/>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latin typeface="Gill Sans MT" pitchFamily="-106" charset="-18"/>
                </a:rPr>
                <a:t>Conditional</a:t>
              </a:r>
            </a:p>
            <a:p>
              <a:pPr eaLnBrk="1" hangingPunct="1"/>
              <a:r>
                <a:rPr lang="en-US" sz="1000">
                  <a:latin typeface="Gill Sans MT" pitchFamily="-106" charset="-18"/>
                </a:rPr>
                <a:t>Probabilities</a:t>
              </a:r>
              <a:endParaRPr lang="en-US"/>
            </a:p>
          </p:txBody>
        </p:sp>
      </p:grpSp>
      <p:sp>
        <p:nvSpPr>
          <p:cNvPr id="68671" name="AutoShape 63"/>
          <p:cNvSpPr>
            <a:spLocks noChangeArrowheads="1"/>
          </p:cNvSpPr>
          <p:nvPr/>
        </p:nvSpPr>
        <p:spPr bwMode="auto">
          <a:xfrm rot="-9957452">
            <a:off x="4953000" y="2743200"/>
            <a:ext cx="1820863" cy="331788"/>
          </a:xfrm>
          <a:prstGeom prst="rightArrow">
            <a:avLst>
              <a:gd name="adj1" fmla="val 50000"/>
              <a:gd name="adj2" fmla="val 137201"/>
            </a:avLst>
          </a:prstGeom>
          <a:solidFill>
            <a:srgbClr val="FFFFFF"/>
          </a:solidFill>
          <a:ln w="9525">
            <a:solidFill>
              <a:srgbClr val="000000"/>
            </a:solidFill>
            <a:miter lim="800000"/>
            <a:headEnd/>
            <a:tailEnd/>
          </a:ln>
        </p:spPr>
        <p:txBody>
          <a:bodyPr/>
          <a:lstStyle/>
          <a:p>
            <a:endParaRPr lang="en-US"/>
          </a:p>
        </p:txBody>
      </p:sp>
      <p:sp>
        <p:nvSpPr>
          <p:cNvPr id="68672" name="AutoShape 64"/>
          <p:cNvSpPr>
            <a:spLocks noChangeArrowheads="1"/>
          </p:cNvSpPr>
          <p:nvPr/>
        </p:nvSpPr>
        <p:spPr bwMode="auto">
          <a:xfrm rot="9993456">
            <a:off x="5105400" y="4953000"/>
            <a:ext cx="1692275" cy="330200"/>
          </a:xfrm>
          <a:prstGeom prst="rightArrow">
            <a:avLst>
              <a:gd name="adj1" fmla="val 50000"/>
              <a:gd name="adj2" fmla="val 128125"/>
            </a:avLst>
          </a:prstGeom>
          <a:solidFill>
            <a:srgbClr val="FFFFFF"/>
          </a:solidFill>
          <a:ln w="9525">
            <a:solidFill>
              <a:srgbClr val="000000"/>
            </a:solidFill>
            <a:miter lim="800000"/>
            <a:headEnd/>
            <a:tailEnd/>
          </a:ln>
        </p:spPr>
        <p:txBody>
          <a:bodyPr/>
          <a:lstStyle/>
          <a:p>
            <a:endParaRPr lang="en-US"/>
          </a:p>
        </p:txBody>
      </p:sp>
      <p:sp>
        <p:nvSpPr>
          <p:cNvPr id="68673" name="AutoShape 65"/>
          <p:cNvSpPr>
            <a:spLocks noChangeArrowheads="1"/>
          </p:cNvSpPr>
          <p:nvPr/>
        </p:nvSpPr>
        <p:spPr bwMode="auto">
          <a:xfrm rot="10144278">
            <a:off x="5105400" y="4419600"/>
            <a:ext cx="1300163" cy="331788"/>
          </a:xfrm>
          <a:prstGeom prst="rightArrow">
            <a:avLst>
              <a:gd name="adj1" fmla="val 50000"/>
              <a:gd name="adj2" fmla="val 97966"/>
            </a:avLst>
          </a:prstGeom>
          <a:solidFill>
            <a:srgbClr val="FFFFFF"/>
          </a:solidFill>
          <a:ln w="9525">
            <a:solidFill>
              <a:srgbClr val="000000"/>
            </a:solidFill>
            <a:miter lim="800000"/>
            <a:headEnd/>
            <a:tailEnd/>
          </a:ln>
        </p:spPr>
        <p:txBody>
          <a:bodyPr/>
          <a:lstStyle/>
          <a:p>
            <a:endParaRPr lang="en-US"/>
          </a:p>
        </p:txBody>
      </p:sp>
      <p:sp>
        <p:nvSpPr>
          <p:cNvPr id="68674" name="AutoShape 66"/>
          <p:cNvSpPr>
            <a:spLocks noChangeArrowheads="1"/>
          </p:cNvSpPr>
          <p:nvPr/>
        </p:nvSpPr>
        <p:spPr bwMode="auto">
          <a:xfrm rot="-9995149">
            <a:off x="5334000" y="3429000"/>
            <a:ext cx="1041400" cy="330200"/>
          </a:xfrm>
          <a:prstGeom prst="rightArrow">
            <a:avLst>
              <a:gd name="adj1" fmla="val 50000"/>
              <a:gd name="adj2" fmla="val 78846"/>
            </a:avLst>
          </a:prstGeom>
          <a:solidFill>
            <a:srgbClr val="FFFFFF"/>
          </a:solidFill>
          <a:ln w="9525">
            <a:solidFill>
              <a:srgbClr val="000000"/>
            </a:solidFill>
            <a:miter lim="800000"/>
            <a:headEnd/>
            <a:tailEnd/>
          </a:ln>
        </p:spPr>
        <p:txBody>
          <a:bodyPr/>
          <a:lstStyle/>
          <a:p>
            <a:endParaRPr lang="en-US"/>
          </a:p>
        </p:txBody>
      </p:sp>
      <p:grpSp>
        <p:nvGrpSpPr>
          <p:cNvPr id="10" name="Group 75"/>
          <p:cNvGrpSpPr>
            <a:grpSpLocks/>
          </p:cNvGrpSpPr>
          <p:nvPr/>
        </p:nvGrpSpPr>
        <p:grpSpPr bwMode="auto">
          <a:xfrm>
            <a:off x="4191000" y="4114800"/>
            <a:ext cx="1560513" cy="2487613"/>
            <a:chOff x="2634" y="2592"/>
            <a:chExt cx="983" cy="1567"/>
          </a:xfrm>
        </p:grpSpPr>
        <p:sp>
          <p:nvSpPr>
            <p:cNvPr id="53262" name="Line 42"/>
            <p:cNvSpPr>
              <a:spLocks noChangeShapeType="1"/>
            </p:cNvSpPr>
            <p:nvPr/>
          </p:nvSpPr>
          <p:spPr bwMode="auto">
            <a:xfrm flipV="1">
              <a:off x="2640" y="2807"/>
              <a:ext cx="818" cy="5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3" name="Line 43"/>
            <p:cNvSpPr>
              <a:spLocks noChangeShapeType="1"/>
            </p:cNvSpPr>
            <p:nvPr/>
          </p:nvSpPr>
          <p:spPr bwMode="auto">
            <a:xfrm>
              <a:off x="2634" y="3323"/>
              <a:ext cx="900" cy="5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Text Box 48"/>
            <p:cNvSpPr txBox="1">
              <a:spLocks noChangeArrowheads="1"/>
            </p:cNvSpPr>
            <p:nvPr/>
          </p:nvSpPr>
          <p:spPr bwMode="auto">
            <a:xfrm>
              <a:off x="3264" y="2592"/>
              <a:ext cx="247"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A</a:t>
              </a:r>
            </a:p>
          </p:txBody>
        </p:sp>
        <p:sp>
          <p:nvSpPr>
            <p:cNvPr id="53265" name="Text Box 53"/>
            <p:cNvSpPr txBox="1">
              <a:spLocks noChangeArrowheads="1"/>
            </p:cNvSpPr>
            <p:nvPr/>
          </p:nvSpPr>
          <p:spPr bwMode="auto">
            <a:xfrm>
              <a:off x="2781" y="2807"/>
              <a:ext cx="32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0.15</a:t>
              </a:r>
              <a:endParaRPr lang="en-US"/>
            </a:p>
          </p:txBody>
        </p:sp>
        <p:sp>
          <p:nvSpPr>
            <p:cNvPr id="53266" name="Text Box 54"/>
            <p:cNvSpPr txBox="1">
              <a:spLocks noChangeArrowheads="1"/>
            </p:cNvSpPr>
            <p:nvPr/>
          </p:nvSpPr>
          <p:spPr bwMode="auto">
            <a:xfrm>
              <a:off x="2874" y="3323"/>
              <a:ext cx="3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0.85	</a:t>
              </a:r>
              <a:endParaRPr lang="en-US"/>
            </a:p>
          </p:txBody>
        </p:sp>
        <p:sp>
          <p:nvSpPr>
            <p:cNvPr id="53267" name="Text Box 67"/>
            <p:cNvSpPr txBox="1">
              <a:spLocks noChangeArrowheads="1"/>
            </p:cNvSpPr>
            <p:nvPr/>
          </p:nvSpPr>
          <p:spPr bwMode="auto">
            <a:xfrm>
              <a:off x="3290" y="3846"/>
              <a:ext cx="327"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A</a:t>
              </a:r>
              <a:r>
                <a:rPr lang="en-US" sz="1200" baseline="30000"/>
                <a:t>C</a:t>
              </a:r>
              <a:endParaRPr lang="en-US"/>
            </a:p>
          </p:txBody>
        </p:sp>
      </p:grpSp>
      <p:sp>
        <p:nvSpPr>
          <p:cNvPr id="68676" name="Rectangle 68"/>
          <p:cNvSpPr>
            <a:spLocks noGrp="1" noChangeArrowheads="1"/>
          </p:cNvSpPr>
          <p:nvPr>
            <p:ph type="title"/>
          </p:nvPr>
        </p:nvSpPr>
        <p:spPr/>
        <p:txBody>
          <a:bodyPr/>
          <a:lstStyle/>
          <a:p>
            <a:pPr eaLnBrk="1" hangingPunct="1"/>
            <a:r>
              <a:rPr lang="en-US" smtClean="0"/>
              <a:t>Set up a Tree Diagram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76"/>
                                        </p:tgtEl>
                                        <p:attrNameLst>
                                          <p:attrName>style.visibility</p:attrName>
                                        </p:attrNameLst>
                                      </p:cBhvr>
                                      <p:to>
                                        <p:strVal val="visible"/>
                                      </p:to>
                                    </p:set>
                                    <p:anim calcmode="lin" valueType="num">
                                      <p:cBhvr additive="base">
                                        <p:cTn id="7" dur="500" fill="hold"/>
                                        <p:tgtEl>
                                          <p:spTgt spid="68676"/>
                                        </p:tgtEl>
                                        <p:attrNameLst>
                                          <p:attrName>ppt_x</p:attrName>
                                        </p:attrNameLst>
                                      </p:cBhvr>
                                      <p:tavLst>
                                        <p:tav tm="0">
                                          <p:val>
                                            <p:strVal val="1+#ppt_w/2"/>
                                          </p:val>
                                        </p:tav>
                                        <p:tav tm="100000">
                                          <p:val>
                                            <p:strVal val="#ppt_x"/>
                                          </p:val>
                                        </p:tav>
                                      </p:tavLst>
                                    </p:anim>
                                    <p:anim calcmode="lin" valueType="num">
                                      <p:cBhvr additive="base">
                                        <p:cTn id="8" dur="500" fill="hold"/>
                                        <p:tgtEl>
                                          <p:spTgt spid="686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8666"/>
                                        </p:tgtEl>
                                        <p:attrNameLst>
                                          <p:attrName>style.visibility</p:attrName>
                                        </p:attrNameLst>
                                      </p:cBhvr>
                                      <p:to>
                                        <p:strVal val="visible"/>
                                      </p:to>
                                    </p:set>
                                    <p:animEffect transition="in" filter="blinds(horizontal)">
                                      <p:cBhvr>
                                        <p:cTn id="25" dur="500"/>
                                        <p:tgtEl>
                                          <p:spTgt spid="686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8667"/>
                                        </p:tgtEl>
                                        <p:attrNameLst>
                                          <p:attrName>style.visibility</p:attrName>
                                        </p:attrNameLst>
                                      </p:cBhvr>
                                      <p:to>
                                        <p:strVal val="visible"/>
                                      </p:to>
                                    </p:set>
                                    <p:animEffect transition="in" filter="blinds(horizontal)">
                                      <p:cBhvr>
                                        <p:cTn id="30" dur="500"/>
                                        <p:tgtEl>
                                          <p:spTgt spid="686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68671"/>
                                        </p:tgtEl>
                                        <p:attrNameLst>
                                          <p:attrName>style.visibility</p:attrName>
                                        </p:attrNameLst>
                                      </p:cBhvr>
                                      <p:to>
                                        <p:strVal val="visible"/>
                                      </p:to>
                                    </p:set>
                                    <p:anim calcmode="lin" valueType="num">
                                      <p:cBhvr additive="base">
                                        <p:cTn id="53" dur="500" fill="hold"/>
                                        <p:tgtEl>
                                          <p:spTgt spid="68671"/>
                                        </p:tgtEl>
                                        <p:attrNameLst>
                                          <p:attrName>ppt_x</p:attrName>
                                        </p:attrNameLst>
                                      </p:cBhvr>
                                      <p:tavLst>
                                        <p:tav tm="0">
                                          <p:val>
                                            <p:strVal val="1+#ppt_w/2"/>
                                          </p:val>
                                        </p:tav>
                                        <p:tav tm="100000">
                                          <p:val>
                                            <p:strVal val="#ppt_x"/>
                                          </p:val>
                                        </p:tav>
                                      </p:tavLst>
                                    </p:anim>
                                    <p:anim calcmode="lin" valueType="num">
                                      <p:cBhvr additive="base">
                                        <p:cTn id="54" dur="500" fill="hold"/>
                                        <p:tgtEl>
                                          <p:spTgt spid="68671"/>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68674"/>
                                        </p:tgtEl>
                                        <p:attrNameLst>
                                          <p:attrName>style.visibility</p:attrName>
                                        </p:attrNameLst>
                                      </p:cBhvr>
                                      <p:to>
                                        <p:strVal val="visible"/>
                                      </p:to>
                                    </p:set>
                                    <p:anim calcmode="lin" valueType="num">
                                      <p:cBhvr additive="base">
                                        <p:cTn id="59" dur="500" fill="hold"/>
                                        <p:tgtEl>
                                          <p:spTgt spid="68674"/>
                                        </p:tgtEl>
                                        <p:attrNameLst>
                                          <p:attrName>ppt_x</p:attrName>
                                        </p:attrNameLst>
                                      </p:cBhvr>
                                      <p:tavLst>
                                        <p:tav tm="0">
                                          <p:val>
                                            <p:strVal val="1+#ppt_w/2"/>
                                          </p:val>
                                        </p:tav>
                                        <p:tav tm="100000">
                                          <p:val>
                                            <p:strVal val="#ppt_x"/>
                                          </p:val>
                                        </p:tav>
                                      </p:tavLst>
                                    </p:anim>
                                    <p:anim calcmode="lin" valueType="num">
                                      <p:cBhvr additive="base">
                                        <p:cTn id="60" dur="500" fill="hold"/>
                                        <p:tgtEl>
                                          <p:spTgt spid="68674"/>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68673"/>
                                        </p:tgtEl>
                                        <p:attrNameLst>
                                          <p:attrName>style.visibility</p:attrName>
                                        </p:attrNameLst>
                                      </p:cBhvr>
                                      <p:to>
                                        <p:strVal val="visible"/>
                                      </p:to>
                                    </p:set>
                                    <p:anim calcmode="lin" valueType="num">
                                      <p:cBhvr additive="base">
                                        <p:cTn id="65" dur="500" fill="hold"/>
                                        <p:tgtEl>
                                          <p:spTgt spid="68673"/>
                                        </p:tgtEl>
                                        <p:attrNameLst>
                                          <p:attrName>ppt_x</p:attrName>
                                        </p:attrNameLst>
                                      </p:cBhvr>
                                      <p:tavLst>
                                        <p:tav tm="0">
                                          <p:val>
                                            <p:strVal val="1+#ppt_w/2"/>
                                          </p:val>
                                        </p:tav>
                                        <p:tav tm="100000">
                                          <p:val>
                                            <p:strVal val="#ppt_x"/>
                                          </p:val>
                                        </p:tav>
                                      </p:tavLst>
                                    </p:anim>
                                    <p:anim calcmode="lin" valueType="num">
                                      <p:cBhvr additive="base">
                                        <p:cTn id="66" dur="500" fill="hold"/>
                                        <p:tgtEl>
                                          <p:spTgt spid="68673"/>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68672"/>
                                        </p:tgtEl>
                                        <p:attrNameLst>
                                          <p:attrName>style.visibility</p:attrName>
                                        </p:attrNameLst>
                                      </p:cBhvr>
                                      <p:to>
                                        <p:strVal val="visible"/>
                                      </p:to>
                                    </p:set>
                                    <p:anim calcmode="lin" valueType="num">
                                      <p:cBhvr additive="base">
                                        <p:cTn id="71" dur="500" fill="hold"/>
                                        <p:tgtEl>
                                          <p:spTgt spid="68672"/>
                                        </p:tgtEl>
                                        <p:attrNameLst>
                                          <p:attrName>ppt_x</p:attrName>
                                        </p:attrNameLst>
                                      </p:cBhvr>
                                      <p:tavLst>
                                        <p:tav tm="0">
                                          <p:val>
                                            <p:strVal val="1+#ppt_w/2"/>
                                          </p:val>
                                        </p:tav>
                                        <p:tav tm="100000">
                                          <p:val>
                                            <p:strVal val="#ppt_x"/>
                                          </p:val>
                                        </p:tav>
                                      </p:tavLst>
                                    </p:anim>
                                    <p:anim calcmode="lin" valueType="num">
                                      <p:cBhvr additive="base">
                                        <p:cTn id="72" dur="500" fill="hold"/>
                                        <p:tgtEl>
                                          <p:spTgt spid="686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66" grpId="0" animBg="1"/>
      <p:bldP spid="68667" grpId="0" animBg="1"/>
      <p:bldP spid="68671" grpId="0" animBg="1"/>
      <p:bldP spid="68672" grpId="0" animBg="1"/>
      <p:bldP spid="68673" grpId="0" animBg="1"/>
      <p:bldP spid="68674" grpId="0" animBg="1"/>
      <p:bldP spid="6867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533400" y="1600200"/>
            <a:ext cx="8229600" cy="4525963"/>
          </a:xfrm>
        </p:spPr>
        <p:txBody>
          <a:bodyPr/>
          <a:lstStyle/>
          <a:p>
            <a:pPr eaLnBrk="1" hangingPunct="1"/>
            <a:r>
              <a:rPr lang="en-US" smtClean="0"/>
              <a:t>P(F|A) 		= P(F and A) / P(A)</a:t>
            </a:r>
          </a:p>
          <a:p>
            <a:pPr eaLnBrk="1" hangingPunct="1"/>
            <a:r>
              <a:rPr lang="en-US" smtClean="0"/>
              <a:t>P(A) 		= P(F and A) or P(F</a:t>
            </a:r>
            <a:r>
              <a:rPr lang="en-US" baseline="30000" smtClean="0"/>
              <a:t>C</a:t>
            </a:r>
            <a:r>
              <a:rPr lang="en-US" smtClean="0"/>
              <a:t> and A)</a:t>
            </a:r>
          </a:p>
          <a:p>
            <a:pPr eaLnBrk="1" hangingPunct="1">
              <a:buFontTx/>
              <a:buNone/>
            </a:pPr>
            <a:r>
              <a:rPr lang="en-US" smtClean="0"/>
              <a:t>				= .001(.97) + .999(.15) 				= .15082</a:t>
            </a:r>
          </a:p>
          <a:p>
            <a:pPr eaLnBrk="1" hangingPunct="1"/>
            <a:r>
              <a:rPr lang="en-US" smtClean="0"/>
              <a:t>P(F and A) 	= .001(.97) = .00097</a:t>
            </a:r>
          </a:p>
          <a:p>
            <a:pPr eaLnBrk="1" hangingPunct="1">
              <a:buFontTx/>
              <a:buNone/>
            </a:pPr>
            <a:endParaRPr lang="en-US" smtClean="0"/>
          </a:p>
          <a:p>
            <a:pPr eaLnBrk="1" hangingPunct="1">
              <a:buFontTx/>
              <a:buNone/>
            </a:pPr>
            <a:r>
              <a:rPr lang="en-US" smtClean="0"/>
              <a:t>			P(F|A) = .00097/.15082 = 0.006</a:t>
            </a:r>
          </a:p>
        </p:txBody>
      </p:sp>
      <p:sp>
        <p:nvSpPr>
          <p:cNvPr id="94210" name="Rectangle 2"/>
          <p:cNvSpPr>
            <a:spLocks noGrp="1" noChangeArrowheads="1"/>
          </p:cNvSpPr>
          <p:nvPr>
            <p:ph type="title"/>
          </p:nvPr>
        </p:nvSpPr>
        <p:spPr>
          <a:xfrm>
            <a:off x="457200" y="304800"/>
            <a:ext cx="8229600" cy="1143000"/>
          </a:xfrm>
        </p:spPr>
        <p:txBody>
          <a:bodyPr/>
          <a:lstStyle/>
          <a:p>
            <a:pPr eaLnBrk="1" hangingPunct="1"/>
            <a:r>
              <a:rPr lang="en-US" smtClean="0"/>
              <a:t>Calculate the Probability</a:t>
            </a:r>
          </a:p>
        </p:txBody>
      </p:sp>
      <p:graphicFrame>
        <p:nvGraphicFramePr>
          <p:cNvPr id="94212" name="Object 4"/>
          <p:cNvGraphicFramePr>
            <a:graphicFrameLocks noChangeAspect="1"/>
          </p:cNvGraphicFramePr>
          <p:nvPr/>
        </p:nvGraphicFramePr>
        <p:xfrm>
          <a:off x="1447800" y="4572000"/>
          <a:ext cx="685800" cy="547688"/>
        </p:xfrm>
        <a:graphic>
          <a:graphicData uri="http://schemas.openxmlformats.org/presentationml/2006/ole">
            <mc:AlternateContent xmlns:mc="http://schemas.openxmlformats.org/markup-compatibility/2006">
              <mc:Choice xmlns:v="urn:schemas-microsoft-com:vml" Requires="v">
                <p:oleObj spid="_x0000_s54282" name="Equation" r:id="rId4" imgW="190417" imgH="152334" progId="Equation.DSMT4">
                  <p:embed/>
                </p:oleObj>
              </mc:Choice>
              <mc:Fallback>
                <p:oleObj name="Equation" r:id="rId4" imgW="190417" imgH="152334"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572000"/>
                        <a:ext cx="6858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1+#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4211">
                                            <p:txEl>
                                              <p:pRg st="0" end="0"/>
                                            </p:txEl>
                                          </p:spTgt>
                                        </p:tgtEl>
                                        <p:attrNameLst>
                                          <p:attrName>style.visibility</p:attrName>
                                        </p:attrNameLst>
                                      </p:cBhvr>
                                      <p:to>
                                        <p:strVal val="visible"/>
                                      </p:to>
                                    </p:set>
                                    <p:anim calcmode="lin" valueType="num">
                                      <p:cBhvr additive="base">
                                        <p:cTn id="13" dur="500" fill="hold"/>
                                        <p:tgtEl>
                                          <p:spTgt spid="942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4211">
                                            <p:txEl>
                                              <p:pRg st="1" end="1"/>
                                            </p:txEl>
                                          </p:spTgt>
                                        </p:tgtEl>
                                        <p:attrNameLst>
                                          <p:attrName>style.visibility</p:attrName>
                                        </p:attrNameLst>
                                      </p:cBhvr>
                                      <p:to>
                                        <p:strVal val="visible"/>
                                      </p:to>
                                    </p:set>
                                    <p:anim calcmode="lin" valueType="num">
                                      <p:cBhvr additive="base">
                                        <p:cTn id="19" dur="500" fill="hold"/>
                                        <p:tgtEl>
                                          <p:spTgt spid="9421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94211">
                                            <p:txEl>
                                              <p:pRg st="2" end="2"/>
                                            </p:txEl>
                                          </p:spTgt>
                                        </p:tgtEl>
                                        <p:attrNameLst>
                                          <p:attrName>style.visibility</p:attrName>
                                        </p:attrNameLst>
                                      </p:cBhvr>
                                      <p:to>
                                        <p:strVal val="visible"/>
                                      </p:to>
                                    </p:set>
                                    <p:anim calcmode="lin" valueType="num">
                                      <p:cBhvr additive="base">
                                        <p:cTn id="25" dur="500" fill="hold"/>
                                        <p:tgtEl>
                                          <p:spTgt spid="9421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4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94211">
                                            <p:txEl>
                                              <p:pRg st="3" end="3"/>
                                            </p:txEl>
                                          </p:spTgt>
                                        </p:tgtEl>
                                        <p:attrNameLst>
                                          <p:attrName>style.visibility</p:attrName>
                                        </p:attrNameLst>
                                      </p:cBhvr>
                                      <p:to>
                                        <p:strVal val="visible"/>
                                      </p:to>
                                    </p:set>
                                    <p:anim calcmode="lin" valueType="num">
                                      <p:cBhvr additive="base">
                                        <p:cTn id="31" dur="500" fill="hold"/>
                                        <p:tgtEl>
                                          <p:spTgt spid="9421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4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94212"/>
                                        </p:tgtEl>
                                        <p:attrNameLst>
                                          <p:attrName>style.visibility</p:attrName>
                                        </p:attrNameLst>
                                      </p:cBhvr>
                                      <p:to>
                                        <p:strVal val="visible"/>
                                      </p:to>
                                    </p:set>
                                    <p:anim calcmode="lin" valueType="num">
                                      <p:cBhvr additive="base">
                                        <p:cTn id="37" dur="500" fill="hold"/>
                                        <p:tgtEl>
                                          <p:spTgt spid="94212"/>
                                        </p:tgtEl>
                                        <p:attrNameLst>
                                          <p:attrName>ppt_x</p:attrName>
                                        </p:attrNameLst>
                                      </p:cBhvr>
                                      <p:tavLst>
                                        <p:tav tm="0">
                                          <p:val>
                                            <p:strVal val="1+#ppt_w/2"/>
                                          </p:val>
                                        </p:tav>
                                        <p:tav tm="100000">
                                          <p:val>
                                            <p:strVal val="#ppt_x"/>
                                          </p:val>
                                        </p:tav>
                                      </p:tavLst>
                                    </p:anim>
                                    <p:anim calcmode="lin" valueType="num">
                                      <p:cBhvr additive="base">
                                        <p:cTn id="38" dur="500" fill="hold"/>
                                        <p:tgtEl>
                                          <p:spTgt spid="94212"/>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94211">
                                            <p:txEl>
                                              <p:pRg st="5" end="5"/>
                                            </p:txEl>
                                          </p:spTgt>
                                        </p:tgtEl>
                                        <p:attrNameLst>
                                          <p:attrName>style.visibility</p:attrName>
                                        </p:attrNameLst>
                                      </p:cBhvr>
                                      <p:to>
                                        <p:strVal val="visible"/>
                                      </p:to>
                                    </p:set>
                                    <p:anim calcmode="lin" valueType="num">
                                      <p:cBhvr additive="base">
                                        <p:cTn id="41" dur="500" fill="hold"/>
                                        <p:tgtEl>
                                          <p:spTgt spid="94211">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42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marL="609600" indent="-609600" eaLnBrk="1" hangingPunct="1">
              <a:buFontTx/>
              <a:buAutoNum type="alphaUcPeriod" startAt="2"/>
            </a:pPr>
            <a:r>
              <a:rPr lang="en-US" smtClean="0"/>
              <a:t>Combining independent random variables</a:t>
            </a:r>
          </a:p>
          <a:p>
            <a:pPr marL="990600" lvl="1" indent="-533400" eaLnBrk="1" hangingPunct="1">
              <a:buFontTx/>
              <a:buAutoNum type="arabicPeriod"/>
            </a:pPr>
            <a:r>
              <a:rPr lang="en-US" smtClean="0"/>
              <a:t>Notion of independence versus dependence</a:t>
            </a:r>
          </a:p>
          <a:p>
            <a:pPr marL="990600" lvl="1" indent="-533400" eaLnBrk="1" hangingPunct="1">
              <a:buFontTx/>
              <a:buAutoNum type="arabicPeriod"/>
            </a:pPr>
            <a:r>
              <a:rPr lang="en-US" smtClean="0"/>
              <a:t>Mean and standard deviation for sums and differences of independent random variables</a:t>
            </a:r>
          </a:p>
          <a:p>
            <a:pPr marL="990600" lvl="1" indent="-533400" eaLnBrk="1" hangingPunct="1">
              <a:buFontTx/>
              <a:buAutoNum type="arabicPeriod"/>
            </a:pPr>
            <a:endParaRPr lang="en-US" smtClean="0"/>
          </a:p>
        </p:txBody>
      </p:sp>
      <p:sp>
        <p:nvSpPr>
          <p:cNvPr id="55299" name="Rectangle 4"/>
          <p:cNvSpPr>
            <a:spLocks noGrp="1" noChangeArrowheads="1"/>
          </p:cNvSpPr>
          <p:nvPr>
            <p:ph type="title"/>
          </p:nvPr>
        </p:nvSpPr>
        <p:spPr>
          <a:noFill/>
        </p:spPr>
        <p:txBody>
          <a:bodyPr/>
          <a:lstStyle/>
          <a:p>
            <a:pPr eaLnBrk="1" hangingPunct="1"/>
            <a:r>
              <a:rPr lang="en-US" smtClean="0"/>
              <a:t>III. Anticipating Patterns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990600"/>
            <a:ext cx="8586788" cy="3690938"/>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1219200"/>
            <a:ext cx="8953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381000"/>
            <a:ext cx="8775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9916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p:txBody>
          <a:bodyPr/>
          <a:lstStyle/>
          <a:p>
            <a:pPr marL="609600" indent="-609600" eaLnBrk="1" hangingPunct="1">
              <a:buFontTx/>
              <a:buAutoNum type="alphaUcPeriod" startAt="3"/>
            </a:pPr>
            <a:r>
              <a:rPr lang="en-US" dirty="0" smtClean="0"/>
              <a:t>The normal distribution</a:t>
            </a:r>
          </a:p>
          <a:p>
            <a:pPr marL="990600" lvl="1" indent="-533400" eaLnBrk="1" hangingPunct="1">
              <a:buFontTx/>
              <a:buAutoNum type="arabicPeriod"/>
            </a:pPr>
            <a:r>
              <a:rPr lang="en-US" dirty="0" smtClean="0"/>
              <a:t>Properties of the normal distribution</a:t>
            </a:r>
          </a:p>
          <a:p>
            <a:pPr marL="990600" lvl="1" indent="-533400" eaLnBrk="1" hangingPunct="1">
              <a:buFontTx/>
              <a:buAutoNum type="arabicPeriod"/>
            </a:pPr>
            <a:r>
              <a:rPr lang="en-US" dirty="0" smtClean="0"/>
              <a:t>Using </a:t>
            </a:r>
            <a:r>
              <a:rPr lang="en-US" dirty="0" err="1" smtClean="0"/>
              <a:t>calc</a:t>
            </a:r>
            <a:r>
              <a:rPr lang="en-US" dirty="0" smtClean="0"/>
              <a:t> for the normal distribution</a:t>
            </a:r>
          </a:p>
        </p:txBody>
      </p:sp>
      <p:sp>
        <p:nvSpPr>
          <p:cNvPr id="61443" name="Rectangle 4"/>
          <p:cNvSpPr>
            <a:spLocks noGrp="1" noChangeArrowheads="1"/>
          </p:cNvSpPr>
          <p:nvPr>
            <p:ph type="title"/>
          </p:nvPr>
        </p:nvSpPr>
        <p:spPr>
          <a:noFill/>
        </p:spPr>
        <p:txBody>
          <a:bodyPr/>
          <a:lstStyle/>
          <a:p>
            <a:pPr eaLnBrk="1" hangingPunct="1"/>
            <a:r>
              <a:rPr lang="en-US" smtClean="0"/>
              <a:t>III. Anticipating Patterns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Group 2"/>
          <p:cNvGraphicFramePr>
            <a:graphicFrameLocks noGrp="1"/>
          </p:cNvGraphicFramePr>
          <p:nvPr>
            <p:ph/>
          </p:nvPr>
        </p:nvGraphicFramePr>
        <p:xfrm>
          <a:off x="457200" y="274638"/>
          <a:ext cx="8229600" cy="5851526"/>
        </p:xfrm>
        <a:graphic>
          <a:graphicData uri="http://schemas.openxmlformats.org/drawingml/2006/table">
            <a:tbl>
              <a:tblPr/>
              <a:tblGrid>
                <a:gridCol w="1751013">
                  <a:extLst>
                    <a:ext uri="{9D8B030D-6E8A-4147-A177-3AD203B41FA5}">
                      <a16:colId xmlns:a16="http://schemas.microsoft.com/office/drawing/2014/main" val="20000"/>
                    </a:ext>
                  </a:extLst>
                </a:gridCol>
                <a:gridCol w="6478587">
                  <a:extLst>
                    <a:ext uri="{9D8B030D-6E8A-4147-A177-3AD203B41FA5}">
                      <a16:colId xmlns:a16="http://schemas.microsoft.com/office/drawing/2014/main" val="20001"/>
                    </a:ext>
                  </a:extLst>
                </a:gridCol>
              </a:tblGrid>
              <a:tr h="97472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AP Exam Grades</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76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5</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Extremely Well-Qualified</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4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4</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Well-Qualified</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4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3</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Qualified</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6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2</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Possibly Qualified</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4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1</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Gill Sans MT" pitchFamily="-106" charset="-18"/>
                          <a:cs typeface="Times New Roman" pitchFamily="-106" charset="0"/>
                        </a:rPr>
                        <a:t>No Recommendation</a:t>
                      </a:r>
                      <a:endParaRPr kumimoji="0" lang="en-US" sz="3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57389"/>
            <a:ext cx="8763000" cy="246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130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0914"/>
            <a:ext cx="8382000" cy="195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860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n-US" sz="3200" b="1" u="sng" smtClean="0"/>
              <a:t>2002 AP STATISTICS FR#3 - The Runners</a:t>
            </a:r>
            <a:r>
              <a:rPr lang="en-US" sz="3200" smtClean="0"/>
              <a:t/>
            </a:r>
            <a:br>
              <a:rPr lang="en-US" sz="3200" smtClean="0"/>
            </a:br>
            <a:endParaRPr lang="en-US" sz="3200" smtClean="0"/>
          </a:p>
        </p:txBody>
      </p:sp>
      <p:sp>
        <p:nvSpPr>
          <p:cNvPr id="102403" name="Rectangle 3"/>
          <p:cNvSpPr>
            <a:spLocks noGrp="1" noChangeArrowheads="1"/>
          </p:cNvSpPr>
          <p:nvPr>
            <p:ph type="body" sz="half" idx="1"/>
          </p:nvPr>
        </p:nvSpPr>
        <p:spPr>
          <a:xfrm>
            <a:off x="457200" y="1600200"/>
            <a:ext cx="6019800" cy="4724400"/>
          </a:xfrm>
        </p:spPr>
        <p:txBody>
          <a:bodyPr/>
          <a:lstStyle/>
          <a:p>
            <a:pPr eaLnBrk="1" hangingPunct="1">
              <a:lnSpc>
                <a:spcPct val="80000"/>
              </a:lnSpc>
            </a:pPr>
            <a:r>
              <a:rPr lang="en-US" sz="1800" dirty="0" smtClean="0"/>
              <a:t>There are 4 runners on the New High School team. The team is planning to participate in a race in which each runner runs a mile. The team time is the sum of the individual times for the 4 runners. Assume that the individual times of the 4 runners are all independent of each other. The individual times, in minutes, of the runners in similar races are approximately normally distributed with the following means and standard deviations.</a:t>
            </a:r>
          </a:p>
          <a:p>
            <a:pPr eaLnBrk="1" hangingPunct="1">
              <a:lnSpc>
                <a:spcPct val="80000"/>
              </a:lnSpc>
            </a:pPr>
            <a:r>
              <a:rPr lang="en-US" sz="1800" dirty="0" smtClean="0"/>
              <a:t>(a) Runner 3 thinks that he can run a mile in less than 4.2 minutes in the next race. Is this likely to happen? Explain.</a:t>
            </a:r>
          </a:p>
          <a:p>
            <a:pPr eaLnBrk="1" hangingPunct="1">
              <a:lnSpc>
                <a:spcPct val="80000"/>
              </a:lnSpc>
            </a:pPr>
            <a:r>
              <a:rPr lang="en-US" sz="1800" dirty="0" smtClean="0"/>
              <a:t>(b) The distribution of possible team times is approximately normal. What are the mean and standard deviation of this distribution?</a:t>
            </a:r>
          </a:p>
          <a:p>
            <a:pPr eaLnBrk="1" hangingPunct="1">
              <a:lnSpc>
                <a:spcPct val="80000"/>
              </a:lnSpc>
            </a:pPr>
            <a:r>
              <a:rPr lang="en-US" sz="1800" dirty="0" smtClean="0"/>
              <a:t>(c) Suppose the teams best time to date is 18.4 minutes. What is the probability that the team will beat its own best time in the next race?</a:t>
            </a:r>
            <a:endParaRPr lang="en-US" sz="1800" u="sng" dirty="0" smtClean="0"/>
          </a:p>
        </p:txBody>
      </p:sp>
      <p:graphicFrame>
        <p:nvGraphicFramePr>
          <p:cNvPr id="102404" name="Group 4"/>
          <p:cNvGraphicFramePr>
            <a:graphicFrameLocks noGrp="1"/>
          </p:cNvGraphicFramePr>
          <p:nvPr>
            <p:ph sz="half" idx="2"/>
          </p:nvPr>
        </p:nvGraphicFramePr>
        <p:xfrm>
          <a:off x="6705600" y="1676400"/>
          <a:ext cx="1905000" cy="1905000"/>
        </p:xfrm>
        <a:graphic>
          <a:graphicData uri="http://schemas.openxmlformats.org/drawingml/2006/table">
            <a:tbl>
              <a:tblPr/>
              <a:tblGrid>
                <a:gridCol w="762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Runner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Mean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SD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Gill Sans MT" pitchFamily="-106" charset="-18"/>
                          <a:cs typeface="Arial" charset="0"/>
                        </a:rPr>
                        <a:t>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animEffect transition="in" filter="diamond(in)">
                                      <p:cBhvr>
                                        <p:cTn id="7" dur="2000"/>
                                        <p:tgtEl>
                                          <p:spTgt spid="1024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2403">
                                            <p:txEl>
                                              <p:pRg st="2" end="2"/>
                                            </p:txEl>
                                          </p:spTgt>
                                        </p:tgtEl>
                                        <p:attrNameLst>
                                          <p:attrName>style.visibility</p:attrName>
                                        </p:attrNameLst>
                                      </p:cBhvr>
                                      <p:to>
                                        <p:strVal val="visible"/>
                                      </p:to>
                                    </p:set>
                                    <p:animEffect transition="in" filter="diamond(in)">
                                      <p:cBhvr>
                                        <p:cTn id="12" dur="2000"/>
                                        <p:tgtEl>
                                          <p:spTgt spid="1024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02403">
                                            <p:txEl>
                                              <p:pRg st="3" end="3"/>
                                            </p:txEl>
                                          </p:spTgt>
                                        </p:tgtEl>
                                        <p:attrNameLst>
                                          <p:attrName>style.visibility</p:attrName>
                                        </p:attrNameLst>
                                      </p:cBhvr>
                                      <p:to>
                                        <p:strVal val="visible"/>
                                      </p:to>
                                    </p:set>
                                    <p:animEffect transition="in" filter="diamond(in)">
                                      <p:cBhvr>
                                        <p:cTn id="17" dur="2000"/>
                                        <p:tgtEl>
                                          <p:spTgt spid="102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pPr eaLnBrk="1" hangingPunct="1">
              <a:buFontTx/>
              <a:buNone/>
            </a:pPr>
            <a:r>
              <a:rPr lang="en-US" smtClean="0"/>
              <a:t>Estimating population parameters and testing hypotheses (30%-40%)</a:t>
            </a:r>
          </a:p>
          <a:p>
            <a:pPr eaLnBrk="1" hangingPunct="1">
              <a:buFontTx/>
              <a:buNone/>
            </a:pPr>
            <a:r>
              <a:rPr lang="en-US" i="1" smtClean="0"/>
              <a:t>Statistical inference guides the selection of appropriate models.</a:t>
            </a:r>
          </a:p>
        </p:txBody>
      </p:sp>
      <p:sp>
        <p:nvSpPr>
          <p:cNvPr id="63490" name="Rectangle 2"/>
          <p:cNvSpPr>
            <a:spLocks noGrp="1" noChangeArrowheads="1"/>
          </p:cNvSpPr>
          <p:nvPr>
            <p:ph type="title"/>
          </p:nvPr>
        </p:nvSpPr>
        <p:spPr>
          <a:xfrm>
            <a:off x="457200" y="304800"/>
            <a:ext cx="8229600" cy="1143000"/>
          </a:xfrm>
        </p:spPr>
        <p:txBody>
          <a:bodyPr/>
          <a:lstStyle/>
          <a:p>
            <a:pPr eaLnBrk="1" hangingPunct="1"/>
            <a:r>
              <a:rPr lang="en-US" smtClean="0"/>
              <a:t>IV. Statistical Inference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p:txBody>
          <a:bodyPr>
            <a:normAutofit/>
          </a:bodyPr>
          <a:lstStyle/>
          <a:p>
            <a:pPr marL="0" indent="0" eaLnBrk="1" hangingPunct="1">
              <a:lnSpc>
                <a:spcPct val="90000"/>
              </a:lnSpc>
              <a:buNone/>
            </a:pPr>
            <a:r>
              <a:rPr lang="en-US" sz="2000" dirty="0" smtClean="0"/>
              <a:t>See Notes - </a:t>
            </a:r>
            <a:r>
              <a:rPr lang="en-US" sz="2000" dirty="0" smtClean="0">
                <a:hlinkClick r:id="rId3"/>
              </a:rPr>
              <a:t>here</a:t>
            </a:r>
            <a:endParaRPr lang="en-US" sz="2000" dirty="0" smtClean="0"/>
          </a:p>
        </p:txBody>
      </p:sp>
      <p:sp>
        <p:nvSpPr>
          <p:cNvPr id="64515" name="Rectangle 4"/>
          <p:cNvSpPr>
            <a:spLocks noGrp="1" noChangeArrowheads="1"/>
          </p:cNvSpPr>
          <p:nvPr>
            <p:ph type="title"/>
          </p:nvPr>
        </p:nvSpPr>
        <p:spPr>
          <a:noFill/>
        </p:spPr>
        <p:txBody>
          <a:bodyPr/>
          <a:lstStyle/>
          <a:p>
            <a:pPr eaLnBrk="1" hangingPunct="1"/>
            <a:r>
              <a:rPr lang="en-US" smtClean="0"/>
              <a:t>IV. Statistical Inference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124200"/>
            <a:ext cx="8001000" cy="309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867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610600" cy="417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12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66889"/>
            <a:ext cx="8763000" cy="275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358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225636"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187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3875" y="1252537"/>
            <a:ext cx="8096250" cy="4352925"/>
          </a:xfrm>
          <a:prstGeom prst="rect">
            <a:avLst/>
          </a:prstGeom>
        </p:spPr>
      </p:pic>
    </p:spTree>
    <p:extLst>
      <p:ext uri="{BB962C8B-B14F-4D97-AF65-F5344CB8AC3E}">
        <p14:creationId xmlns:p14="http://schemas.microsoft.com/office/powerpoint/2010/main" val="99393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eaLnBrk="1" hangingPunct="1">
              <a:buFontTx/>
              <a:buNone/>
            </a:pPr>
            <a:r>
              <a:rPr lang="en-US" dirty="0" smtClean="0"/>
              <a:t>Describing patterns and departures from patterns (20%-30%)</a:t>
            </a:r>
          </a:p>
          <a:p>
            <a:pPr eaLnBrk="1" hangingPunct="1">
              <a:buFontTx/>
              <a:buNone/>
            </a:pPr>
            <a:r>
              <a:rPr lang="en-US" i="1" dirty="0" smtClean="0"/>
              <a:t>Exploring analysis of data makes use of graphical and numerical techniques to study patterns and departures from patterns.  Emphasis should be placed on interpreting information from graphical and numerical displays and summaries.</a:t>
            </a:r>
          </a:p>
        </p:txBody>
      </p:sp>
      <p:sp>
        <p:nvSpPr>
          <p:cNvPr id="9218" name="Rectangle 2"/>
          <p:cNvSpPr>
            <a:spLocks noGrp="1" noChangeArrowheads="1"/>
          </p:cNvSpPr>
          <p:nvPr>
            <p:ph type="title"/>
          </p:nvPr>
        </p:nvSpPr>
        <p:spPr/>
        <p:txBody>
          <a:bodyPr/>
          <a:lstStyle/>
          <a:p>
            <a:pPr eaLnBrk="1" hangingPunct="1"/>
            <a:r>
              <a:rPr lang="en-US" smtClean="0"/>
              <a:t>I. Exploring Data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normAutofit fontScale="92500" lnSpcReduction="20000"/>
          </a:bodyPr>
          <a:lstStyle/>
          <a:p>
            <a:pPr eaLnBrk="1" hangingPunct="1">
              <a:lnSpc>
                <a:spcPct val="80000"/>
              </a:lnSpc>
            </a:pPr>
            <a:r>
              <a:rPr lang="en-US" sz="1400" b="1" dirty="0" smtClean="0"/>
              <a:t>1.</a:t>
            </a:r>
            <a:r>
              <a:rPr lang="en-US" sz="1400" dirty="0" smtClean="0"/>
              <a:t>  Read the problem carefully, and make sure that you understand the question that is asked.  Then answer the question(s)!</a:t>
            </a:r>
            <a:endParaRPr lang="en-US" sz="1400" i="1" dirty="0" smtClean="0"/>
          </a:p>
          <a:p>
            <a:pPr eaLnBrk="1" hangingPunct="1">
              <a:lnSpc>
                <a:spcPct val="80000"/>
              </a:lnSpc>
            </a:pPr>
            <a:r>
              <a:rPr lang="en-US" sz="1400" i="1" dirty="0" smtClean="0"/>
              <a:t>Suggestion</a:t>
            </a:r>
            <a:r>
              <a:rPr lang="en-US" sz="1400" dirty="0" smtClean="0"/>
              <a:t>:  Circle or highlight key words and phrases.  That will help you focus on exactly what the question is asking.</a:t>
            </a:r>
            <a:endParaRPr lang="en-US" sz="1400" i="1" dirty="0" smtClean="0"/>
          </a:p>
          <a:p>
            <a:pPr eaLnBrk="1" hangingPunct="1">
              <a:lnSpc>
                <a:spcPct val="80000"/>
              </a:lnSpc>
            </a:pPr>
            <a:r>
              <a:rPr lang="en-US" sz="1400" i="1" dirty="0" smtClean="0"/>
              <a:t>Suggestion</a:t>
            </a:r>
            <a:r>
              <a:rPr lang="en-US" sz="1400" dirty="0" smtClean="0"/>
              <a:t>:  When you finish writing your answer, re-read the question to make sure you haven’t forgotten something important.</a:t>
            </a:r>
            <a:endParaRPr lang="en-US" sz="1400" b="1" dirty="0" smtClean="0"/>
          </a:p>
          <a:p>
            <a:pPr eaLnBrk="1" hangingPunct="1">
              <a:lnSpc>
                <a:spcPct val="80000"/>
              </a:lnSpc>
            </a:pPr>
            <a:r>
              <a:rPr lang="en-US" sz="1400" b="1" dirty="0" smtClean="0"/>
              <a:t>2.</a:t>
            </a:r>
            <a:r>
              <a:rPr lang="en-US" sz="1400" dirty="0" smtClean="0"/>
              <a:t>  Write your answers completely but concisely.  Don’t feel like you need to fill up the white space provided for your answer.  Nail it and move on.</a:t>
            </a:r>
            <a:endParaRPr lang="en-US" sz="1400" i="1" dirty="0" smtClean="0"/>
          </a:p>
          <a:p>
            <a:pPr eaLnBrk="1" hangingPunct="1">
              <a:lnSpc>
                <a:spcPct val="80000"/>
              </a:lnSpc>
            </a:pPr>
            <a:r>
              <a:rPr lang="en-US" sz="1400" i="1" dirty="0" smtClean="0"/>
              <a:t>Suggestion</a:t>
            </a:r>
            <a:r>
              <a:rPr lang="en-US" sz="1400" dirty="0" smtClean="0"/>
              <a:t>:  Long, rambling paragraphs suggest that the test-taker is using a shotgun approach to cover up a gap in knowledge.</a:t>
            </a:r>
          </a:p>
          <a:p>
            <a:pPr eaLnBrk="1" hangingPunct="1">
              <a:lnSpc>
                <a:spcPct val="80000"/>
              </a:lnSpc>
            </a:pPr>
            <a:r>
              <a:rPr lang="en-US" sz="1400" dirty="0" smtClean="0"/>
              <a:t>3.  Don’t provide parallel solutions.  If multiple solutions are provided, the worst or most egregious solution will be the one that is graded.</a:t>
            </a:r>
            <a:endParaRPr lang="en-US" sz="1400" i="1" dirty="0" smtClean="0"/>
          </a:p>
          <a:p>
            <a:pPr eaLnBrk="1" hangingPunct="1">
              <a:lnSpc>
                <a:spcPct val="80000"/>
              </a:lnSpc>
            </a:pPr>
            <a:r>
              <a:rPr lang="en-US" sz="1400" i="1" dirty="0" smtClean="0"/>
              <a:t>Suggestion</a:t>
            </a:r>
            <a:r>
              <a:rPr lang="en-US" sz="1400" dirty="0" smtClean="0"/>
              <a:t>:  If you see two paths, pick the one that you think is most likely to be correct, and discard the other.</a:t>
            </a:r>
            <a:endParaRPr lang="en-US" sz="1400" b="1" dirty="0" smtClean="0"/>
          </a:p>
          <a:p>
            <a:pPr eaLnBrk="1" hangingPunct="1">
              <a:lnSpc>
                <a:spcPct val="80000"/>
              </a:lnSpc>
            </a:pPr>
            <a:r>
              <a:rPr lang="en-US" sz="1400" b="1" dirty="0" smtClean="0"/>
              <a:t>4.</a:t>
            </a:r>
            <a:r>
              <a:rPr lang="en-US" sz="1400" dirty="0" smtClean="0"/>
              <a:t>  A computation or calculator routine will rarely provide a complete response.  Even if your calculations are correct, </a:t>
            </a:r>
            <a:r>
              <a:rPr lang="en-US" sz="1400" i="1" dirty="0" smtClean="0"/>
              <a:t>weak communication</a:t>
            </a:r>
            <a:r>
              <a:rPr lang="en-US" sz="1400" dirty="0" smtClean="0"/>
              <a:t> can cost you points.  Be able to write simple sentences that convey understanding. </a:t>
            </a:r>
            <a:endParaRPr lang="en-US" sz="1400" i="1" dirty="0" smtClean="0"/>
          </a:p>
          <a:p>
            <a:pPr eaLnBrk="1" hangingPunct="1">
              <a:lnSpc>
                <a:spcPct val="80000"/>
              </a:lnSpc>
            </a:pPr>
            <a:r>
              <a:rPr lang="en-US" sz="1400" i="1" dirty="0" smtClean="0"/>
              <a:t>Suggestion</a:t>
            </a:r>
            <a:r>
              <a:rPr lang="en-US" sz="1400" dirty="0" smtClean="0"/>
              <a:t>:  Practice writing narratives for homework problems, and have them critiqued by your teacher or a fellow student.</a:t>
            </a:r>
            <a:endParaRPr lang="en-US" sz="1400" b="1" dirty="0" smtClean="0"/>
          </a:p>
          <a:p>
            <a:pPr eaLnBrk="1" hangingPunct="1">
              <a:lnSpc>
                <a:spcPct val="80000"/>
              </a:lnSpc>
            </a:pPr>
            <a:r>
              <a:rPr lang="en-US" sz="1400" b="1" dirty="0" smtClean="0"/>
              <a:t>5.</a:t>
            </a:r>
            <a:r>
              <a:rPr lang="en-US" sz="1400" dirty="0" smtClean="0"/>
              <a:t>  Beware careless use of language. </a:t>
            </a:r>
            <a:endParaRPr lang="en-US" sz="1400" i="1" dirty="0" smtClean="0"/>
          </a:p>
          <a:p>
            <a:pPr eaLnBrk="1" hangingPunct="1">
              <a:lnSpc>
                <a:spcPct val="80000"/>
              </a:lnSpc>
            </a:pPr>
            <a:r>
              <a:rPr lang="en-US" sz="1400" i="1" dirty="0" smtClean="0"/>
              <a:t>Suggestion</a:t>
            </a:r>
            <a:r>
              <a:rPr lang="en-US" sz="1400" dirty="0" smtClean="0"/>
              <a:t>:  Distinguish between sample and population; data and model; lurking variable and confounding variable; </a:t>
            </a:r>
            <a:r>
              <a:rPr lang="en-US" sz="1400" i="1" dirty="0" smtClean="0"/>
              <a:t>r</a:t>
            </a:r>
            <a:r>
              <a:rPr lang="en-US" sz="1400" dirty="0" smtClean="0"/>
              <a:t> and </a:t>
            </a:r>
            <a:r>
              <a:rPr lang="en-US" sz="1400" i="1" dirty="0" smtClean="0"/>
              <a:t>r2</a:t>
            </a:r>
            <a:r>
              <a:rPr lang="en-US" sz="1400" dirty="0" smtClean="0"/>
              <a:t>; etc.  Know what technical terms mean, and use these terms correctly.</a:t>
            </a:r>
            <a:endParaRPr lang="en-US" sz="1400" b="1" dirty="0" smtClean="0"/>
          </a:p>
        </p:txBody>
      </p:sp>
      <p:sp>
        <p:nvSpPr>
          <p:cNvPr id="104450" name="Rectangle 2"/>
          <p:cNvSpPr>
            <a:spLocks noGrp="1" noChangeArrowheads="1"/>
          </p:cNvSpPr>
          <p:nvPr>
            <p:ph type="title"/>
          </p:nvPr>
        </p:nvSpPr>
        <p:spPr/>
        <p:txBody>
          <a:bodyPr>
            <a:normAutofit fontScale="90000"/>
          </a:bodyPr>
          <a:lstStyle/>
          <a:p>
            <a:pPr eaLnBrk="1" hangingPunct="1"/>
            <a:r>
              <a:rPr lang="en-US" sz="3200" b="1" i="1" smtClean="0">
                <a:latin typeface="Gill Sans MT" pitchFamily="-106" charset="-18"/>
              </a:rPr>
              <a:t>Simple Things Students Can Do To Improve Their AP Exam Scores</a:t>
            </a:r>
            <a:r>
              <a:rPr lang="en-US" sz="3200" b="1" smtClean="0">
                <a:latin typeface="Gill Sans MT" pitchFamily="-106" charset="-18"/>
              </a:rPr>
              <a:t/>
            </a:r>
            <a:br>
              <a:rPr lang="en-US" sz="3200" b="1" smtClean="0">
                <a:latin typeface="Gill Sans MT" pitchFamily="-106" charset="-18"/>
              </a:rPr>
            </a:br>
            <a:endParaRPr lang="en-US" sz="3200" b="1" smtClean="0">
              <a:latin typeface="Gill Sans MT" pitchFamily="-106" charset="-1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fade">
                                      <p:cBhvr>
                                        <p:cTn id="12" dur="2000"/>
                                        <p:tgtEl>
                                          <p:spTgt spid="1044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451">
                                            <p:txEl>
                                              <p:pRg st="1" end="1"/>
                                            </p:txEl>
                                          </p:spTgt>
                                        </p:tgtEl>
                                        <p:attrNameLst>
                                          <p:attrName>style.visibility</p:attrName>
                                        </p:attrNameLst>
                                      </p:cBhvr>
                                      <p:to>
                                        <p:strVal val="visible"/>
                                      </p:to>
                                    </p:set>
                                    <p:animEffect transition="in" filter="fade">
                                      <p:cBhvr>
                                        <p:cTn id="17" dur="2000"/>
                                        <p:tgtEl>
                                          <p:spTgt spid="1044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451">
                                            <p:txEl>
                                              <p:pRg st="2" end="2"/>
                                            </p:txEl>
                                          </p:spTgt>
                                        </p:tgtEl>
                                        <p:attrNameLst>
                                          <p:attrName>style.visibility</p:attrName>
                                        </p:attrNameLst>
                                      </p:cBhvr>
                                      <p:to>
                                        <p:strVal val="visible"/>
                                      </p:to>
                                    </p:set>
                                    <p:animEffect transition="in" filter="fade">
                                      <p:cBhvr>
                                        <p:cTn id="22" dur="2000"/>
                                        <p:tgtEl>
                                          <p:spTgt spid="1044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451">
                                            <p:txEl>
                                              <p:pRg st="3" end="3"/>
                                            </p:txEl>
                                          </p:spTgt>
                                        </p:tgtEl>
                                        <p:attrNameLst>
                                          <p:attrName>style.visibility</p:attrName>
                                        </p:attrNameLst>
                                      </p:cBhvr>
                                      <p:to>
                                        <p:strVal val="visible"/>
                                      </p:to>
                                    </p:set>
                                    <p:animEffect transition="in" filter="fade">
                                      <p:cBhvr>
                                        <p:cTn id="27" dur="2000"/>
                                        <p:tgtEl>
                                          <p:spTgt spid="1044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451">
                                            <p:txEl>
                                              <p:pRg st="4" end="4"/>
                                            </p:txEl>
                                          </p:spTgt>
                                        </p:tgtEl>
                                        <p:attrNameLst>
                                          <p:attrName>style.visibility</p:attrName>
                                        </p:attrNameLst>
                                      </p:cBhvr>
                                      <p:to>
                                        <p:strVal val="visible"/>
                                      </p:to>
                                    </p:set>
                                    <p:animEffect transition="in" filter="fade">
                                      <p:cBhvr>
                                        <p:cTn id="32" dur="2000"/>
                                        <p:tgtEl>
                                          <p:spTgt spid="1044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451">
                                            <p:txEl>
                                              <p:pRg st="5" end="5"/>
                                            </p:txEl>
                                          </p:spTgt>
                                        </p:tgtEl>
                                        <p:attrNameLst>
                                          <p:attrName>style.visibility</p:attrName>
                                        </p:attrNameLst>
                                      </p:cBhvr>
                                      <p:to>
                                        <p:strVal val="visible"/>
                                      </p:to>
                                    </p:set>
                                    <p:animEffect transition="in" filter="fade">
                                      <p:cBhvr>
                                        <p:cTn id="37" dur="2000"/>
                                        <p:tgtEl>
                                          <p:spTgt spid="1044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451">
                                            <p:txEl>
                                              <p:pRg st="6" end="6"/>
                                            </p:txEl>
                                          </p:spTgt>
                                        </p:tgtEl>
                                        <p:attrNameLst>
                                          <p:attrName>style.visibility</p:attrName>
                                        </p:attrNameLst>
                                      </p:cBhvr>
                                      <p:to>
                                        <p:strVal val="visible"/>
                                      </p:to>
                                    </p:set>
                                    <p:animEffect transition="in" filter="fade">
                                      <p:cBhvr>
                                        <p:cTn id="42" dur="2000"/>
                                        <p:tgtEl>
                                          <p:spTgt spid="10445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4451">
                                            <p:txEl>
                                              <p:pRg st="7" end="7"/>
                                            </p:txEl>
                                          </p:spTgt>
                                        </p:tgtEl>
                                        <p:attrNameLst>
                                          <p:attrName>style.visibility</p:attrName>
                                        </p:attrNameLst>
                                      </p:cBhvr>
                                      <p:to>
                                        <p:strVal val="visible"/>
                                      </p:to>
                                    </p:set>
                                    <p:animEffect transition="in" filter="fade">
                                      <p:cBhvr>
                                        <p:cTn id="47" dur="2000"/>
                                        <p:tgtEl>
                                          <p:spTgt spid="10445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4451">
                                            <p:txEl>
                                              <p:pRg st="8" end="8"/>
                                            </p:txEl>
                                          </p:spTgt>
                                        </p:tgtEl>
                                        <p:attrNameLst>
                                          <p:attrName>style.visibility</p:attrName>
                                        </p:attrNameLst>
                                      </p:cBhvr>
                                      <p:to>
                                        <p:strVal val="visible"/>
                                      </p:to>
                                    </p:set>
                                    <p:animEffect transition="in" filter="fade">
                                      <p:cBhvr>
                                        <p:cTn id="52" dur="2000"/>
                                        <p:tgtEl>
                                          <p:spTgt spid="10445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4451">
                                            <p:txEl>
                                              <p:pRg st="9" end="9"/>
                                            </p:txEl>
                                          </p:spTgt>
                                        </p:tgtEl>
                                        <p:attrNameLst>
                                          <p:attrName>style.visibility</p:attrName>
                                        </p:attrNameLst>
                                      </p:cBhvr>
                                      <p:to>
                                        <p:strVal val="visible"/>
                                      </p:to>
                                    </p:set>
                                    <p:animEffect transition="in" filter="fade">
                                      <p:cBhvr>
                                        <p:cTn id="57" dur="2000"/>
                                        <p:tgtEl>
                                          <p:spTgt spid="10445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4451">
                                            <p:txEl>
                                              <p:pRg st="10" end="10"/>
                                            </p:txEl>
                                          </p:spTgt>
                                        </p:tgtEl>
                                        <p:attrNameLst>
                                          <p:attrName>style.visibility</p:attrName>
                                        </p:attrNameLst>
                                      </p:cBhvr>
                                      <p:to>
                                        <p:strVal val="visible"/>
                                      </p:to>
                                    </p:set>
                                    <p:animEffect transition="in" filter="fade">
                                      <p:cBhvr>
                                        <p:cTn id="62" dur="2000"/>
                                        <p:tgtEl>
                                          <p:spTgt spid="1044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P spid="10445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p:txBody>
          <a:bodyPr>
            <a:normAutofit fontScale="92500" lnSpcReduction="20000"/>
          </a:bodyPr>
          <a:lstStyle/>
          <a:p>
            <a:pPr eaLnBrk="1" hangingPunct="1">
              <a:lnSpc>
                <a:spcPct val="80000"/>
              </a:lnSpc>
            </a:pPr>
            <a:r>
              <a:rPr lang="en-US" sz="1600" b="1" dirty="0" smtClean="0"/>
              <a:t>6.</a:t>
            </a:r>
            <a:r>
              <a:rPr lang="en-US" sz="1600" dirty="0" smtClean="0"/>
              <a:t>  Understand strengths and weaknesses of different experimental designs.</a:t>
            </a:r>
            <a:endParaRPr lang="en-US" sz="1600" i="1" dirty="0" smtClean="0"/>
          </a:p>
          <a:p>
            <a:pPr eaLnBrk="1" hangingPunct="1">
              <a:lnSpc>
                <a:spcPct val="80000"/>
              </a:lnSpc>
            </a:pPr>
            <a:r>
              <a:rPr lang="en-US" sz="1600" i="1" dirty="0" smtClean="0"/>
              <a:t>Suggestion</a:t>
            </a:r>
            <a:r>
              <a:rPr lang="en-US" sz="1600" dirty="0" smtClean="0"/>
              <a:t>:  Study examples of completely randomized design, paired design, matched pairs design, and block designs.</a:t>
            </a:r>
            <a:endParaRPr lang="en-US" sz="1600" b="1" dirty="0" smtClean="0"/>
          </a:p>
          <a:p>
            <a:pPr eaLnBrk="1" hangingPunct="1">
              <a:lnSpc>
                <a:spcPct val="80000"/>
              </a:lnSpc>
            </a:pPr>
            <a:r>
              <a:rPr lang="en-US" sz="1600" b="1" dirty="0" smtClean="0"/>
              <a:t>7.</a:t>
            </a:r>
            <a:r>
              <a:rPr lang="en-US" sz="1600" dirty="0" smtClean="0"/>
              <a:t>  Remember that a simulation can always be used to answer a probability question.</a:t>
            </a:r>
            <a:endParaRPr lang="en-US" sz="1600" i="1" dirty="0" smtClean="0"/>
          </a:p>
          <a:p>
            <a:pPr eaLnBrk="1" hangingPunct="1">
              <a:lnSpc>
                <a:spcPct val="80000"/>
              </a:lnSpc>
            </a:pPr>
            <a:r>
              <a:rPr lang="en-US" sz="1600" i="1" dirty="0" smtClean="0"/>
              <a:t>Suggestion</a:t>
            </a:r>
            <a:r>
              <a:rPr lang="en-US" sz="1600" dirty="0" smtClean="0"/>
              <a:t>:  Practice setting up and running simulations on your TI-83/84/89.</a:t>
            </a:r>
            <a:endParaRPr lang="en-US" sz="1600" b="1" dirty="0" smtClean="0"/>
          </a:p>
          <a:p>
            <a:pPr eaLnBrk="1" hangingPunct="1">
              <a:lnSpc>
                <a:spcPct val="80000"/>
              </a:lnSpc>
            </a:pPr>
            <a:r>
              <a:rPr lang="en-US" sz="1600" b="1" dirty="0" smtClean="0"/>
              <a:t>8.</a:t>
            </a:r>
            <a:r>
              <a:rPr lang="en-US" sz="1600" dirty="0" smtClean="0"/>
              <a:t>  Recognize an inference setting.</a:t>
            </a:r>
            <a:endParaRPr lang="en-US" sz="1600" i="1" dirty="0" smtClean="0"/>
          </a:p>
          <a:p>
            <a:pPr eaLnBrk="1" hangingPunct="1">
              <a:lnSpc>
                <a:spcPct val="80000"/>
              </a:lnSpc>
            </a:pPr>
            <a:r>
              <a:rPr lang="en-US" sz="1600" i="1" dirty="0" smtClean="0"/>
              <a:t>Suggestion</a:t>
            </a:r>
            <a:r>
              <a:rPr lang="en-US" sz="1600" dirty="0" smtClean="0"/>
              <a:t>:  Understand that problem language such as, “Is there evidence to show that … ” means that you are expected to perform statistical inference.  On the other hand, in the absence of such language, inference may not be appropriate.</a:t>
            </a:r>
            <a:endParaRPr lang="en-US" sz="1600" b="1" dirty="0" smtClean="0"/>
          </a:p>
          <a:p>
            <a:pPr eaLnBrk="1" hangingPunct="1">
              <a:lnSpc>
                <a:spcPct val="80000"/>
              </a:lnSpc>
            </a:pPr>
            <a:r>
              <a:rPr lang="en-US" sz="1600" b="1" dirty="0" smtClean="0"/>
              <a:t>9.</a:t>
            </a:r>
            <a:r>
              <a:rPr lang="en-US" sz="1600" dirty="0" smtClean="0"/>
              <a:t>  Know the steps for performing inference.  </a:t>
            </a:r>
          </a:p>
          <a:p>
            <a:pPr lvl="1" eaLnBrk="1" hangingPunct="1">
              <a:lnSpc>
                <a:spcPct val="80000"/>
              </a:lnSpc>
            </a:pPr>
            <a:r>
              <a:rPr lang="en-US" sz="1400" dirty="0" smtClean="0"/>
              <a:t>hypotheses</a:t>
            </a:r>
          </a:p>
          <a:p>
            <a:pPr lvl="1" eaLnBrk="1" hangingPunct="1">
              <a:lnSpc>
                <a:spcPct val="80000"/>
              </a:lnSpc>
            </a:pPr>
            <a:r>
              <a:rPr lang="en-US" sz="1400" dirty="0" smtClean="0"/>
              <a:t>assumptions or conditions</a:t>
            </a:r>
          </a:p>
          <a:p>
            <a:pPr lvl="1" eaLnBrk="1" hangingPunct="1">
              <a:lnSpc>
                <a:spcPct val="80000"/>
              </a:lnSpc>
            </a:pPr>
            <a:r>
              <a:rPr lang="en-US" sz="1400" dirty="0" smtClean="0"/>
              <a:t>identify test (confidence interval) and calculate correctly</a:t>
            </a:r>
          </a:p>
          <a:p>
            <a:pPr lvl="1" eaLnBrk="1" hangingPunct="1">
              <a:lnSpc>
                <a:spcPct val="80000"/>
              </a:lnSpc>
            </a:pPr>
            <a:r>
              <a:rPr lang="en-US" sz="1400" dirty="0" smtClean="0"/>
              <a:t>conclusions in context</a:t>
            </a:r>
            <a:endParaRPr lang="en-US" sz="1400" i="1" dirty="0" smtClean="0"/>
          </a:p>
          <a:p>
            <a:pPr eaLnBrk="1" hangingPunct="1">
              <a:lnSpc>
                <a:spcPct val="80000"/>
              </a:lnSpc>
            </a:pPr>
            <a:r>
              <a:rPr lang="en-US" sz="1600" i="1" dirty="0" smtClean="0"/>
              <a:t>Suggestion</a:t>
            </a:r>
            <a:r>
              <a:rPr lang="en-US" sz="1600" dirty="0" smtClean="0"/>
              <a:t>:  Learn the different forms for hypotheses, memorize conditions/assumptions for various inference procedures, and practice solving inference problems.</a:t>
            </a:r>
            <a:endParaRPr lang="en-US" sz="1600" b="1" dirty="0" smtClean="0"/>
          </a:p>
          <a:p>
            <a:pPr eaLnBrk="1" hangingPunct="1">
              <a:lnSpc>
                <a:spcPct val="80000"/>
              </a:lnSpc>
            </a:pPr>
            <a:r>
              <a:rPr lang="en-US" sz="1600" b="1" dirty="0" smtClean="0"/>
              <a:t>10.</a:t>
            </a:r>
            <a:r>
              <a:rPr lang="en-US" sz="1600" dirty="0" smtClean="0"/>
              <a:t>  Be able to interpret generic computer output.</a:t>
            </a:r>
            <a:endParaRPr lang="en-US" sz="1600" i="1" dirty="0" smtClean="0"/>
          </a:p>
          <a:p>
            <a:pPr eaLnBrk="1" hangingPunct="1">
              <a:lnSpc>
                <a:spcPct val="80000"/>
              </a:lnSpc>
            </a:pPr>
            <a:r>
              <a:rPr lang="en-US" sz="1600" i="1" dirty="0" smtClean="0"/>
              <a:t>Suggestion</a:t>
            </a:r>
            <a:r>
              <a:rPr lang="en-US" sz="1600" dirty="0" smtClean="0"/>
              <a:t>:  Practice reconstructing the least-squares regression line equation from a regression analysis printout.  Identify and interpret the other numbers.</a:t>
            </a:r>
          </a:p>
          <a:p>
            <a:pPr eaLnBrk="1" hangingPunct="1">
              <a:lnSpc>
                <a:spcPct val="80000"/>
              </a:lnSpc>
            </a:pPr>
            <a:endParaRPr lang="en-US" sz="1600" dirty="0" smtClean="0"/>
          </a:p>
        </p:txBody>
      </p:sp>
      <p:sp>
        <p:nvSpPr>
          <p:cNvPr id="106498" name="Rectangle 2"/>
          <p:cNvSpPr>
            <a:spLocks noGrp="1" noChangeArrowheads="1"/>
          </p:cNvSpPr>
          <p:nvPr>
            <p:ph type="title"/>
          </p:nvPr>
        </p:nvSpPr>
        <p:spPr/>
        <p:txBody>
          <a:bodyPr>
            <a:normAutofit fontScale="90000"/>
          </a:bodyPr>
          <a:lstStyle/>
          <a:p>
            <a:pPr eaLnBrk="1" hangingPunct="1"/>
            <a:r>
              <a:rPr lang="en-US" sz="3200" b="1" i="1" smtClean="0">
                <a:latin typeface="Gill Sans MT" pitchFamily="-106" charset="-18"/>
              </a:rPr>
              <a:t>Simple Things Students Can Do To Improve Their AP Exam Scores</a:t>
            </a:r>
            <a:r>
              <a:rPr lang="en-US" sz="3200" b="1" smtClean="0">
                <a:latin typeface="Gill Sans MT" pitchFamily="-106" charset="-18"/>
              </a:rPr>
              <a:t/>
            </a:r>
            <a:br>
              <a:rPr lang="en-US" sz="3200" b="1" smtClean="0">
                <a:latin typeface="Gill Sans MT" pitchFamily="-106" charset="-18"/>
              </a:rPr>
            </a:br>
            <a:endParaRPr lang="en-US" sz="3200" b="1" smtClean="0">
              <a:latin typeface="Gill Sans MT" pitchFamily="-106" charset="-1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fade">
                                      <p:cBhvr>
                                        <p:cTn id="12" dur="2000"/>
                                        <p:tgtEl>
                                          <p:spTgt spid="1064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499">
                                            <p:txEl>
                                              <p:pRg st="1" end="1"/>
                                            </p:txEl>
                                          </p:spTgt>
                                        </p:tgtEl>
                                        <p:attrNameLst>
                                          <p:attrName>style.visibility</p:attrName>
                                        </p:attrNameLst>
                                      </p:cBhvr>
                                      <p:to>
                                        <p:strVal val="visible"/>
                                      </p:to>
                                    </p:set>
                                    <p:animEffect transition="in" filter="fade">
                                      <p:cBhvr>
                                        <p:cTn id="17" dur="2000"/>
                                        <p:tgtEl>
                                          <p:spTgt spid="1064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499">
                                            <p:txEl>
                                              <p:pRg st="2" end="2"/>
                                            </p:txEl>
                                          </p:spTgt>
                                        </p:tgtEl>
                                        <p:attrNameLst>
                                          <p:attrName>style.visibility</p:attrName>
                                        </p:attrNameLst>
                                      </p:cBhvr>
                                      <p:to>
                                        <p:strVal val="visible"/>
                                      </p:to>
                                    </p:set>
                                    <p:animEffect transition="in" filter="fade">
                                      <p:cBhvr>
                                        <p:cTn id="22" dur="2000"/>
                                        <p:tgtEl>
                                          <p:spTgt spid="1064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6499">
                                            <p:txEl>
                                              <p:pRg st="3" end="3"/>
                                            </p:txEl>
                                          </p:spTgt>
                                        </p:tgtEl>
                                        <p:attrNameLst>
                                          <p:attrName>style.visibility</p:attrName>
                                        </p:attrNameLst>
                                      </p:cBhvr>
                                      <p:to>
                                        <p:strVal val="visible"/>
                                      </p:to>
                                    </p:set>
                                    <p:animEffect transition="in" filter="fade">
                                      <p:cBhvr>
                                        <p:cTn id="27" dur="2000"/>
                                        <p:tgtEl>
                                          <p:spTgt spid="1064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6499">
                                            <p:txEl>
                                              <p:pRg st="4" end="4"/>
                                            </p:txEl>
                                          </p:spTgt>
                                        </p:tgtEl>
                                        <p:attrNameLst>
                                          <p:attrName>style.visibility</p:attrName>
                                        </p:attrNameLst>
                                      </p:cBhvr>
                                      <p:to>
                                        <p:strVal val="visible"/>
                                      </p:to>
                                    </p:set>
                                    <p:animEffect transition="in" filter="fade">
                                      <p:cBhvr>
                                        <p:cTn id="32" dur="2000"/>
                                        <p:tgtEl>
                                          <p:spTgt spid="1064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Effect transition="in" filter="fade">
                                      <p:cBhvr>
                                        <p:cTn id="37" dur="2000"/>
                                        <p:tgtEl>
                                          <p:spTgt spid="10649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6499">
                                            <p:txEl>
                                              <p:pRg st="6" end="6"/>
                                            </p:txEl>
                                          </p:spTgt>
                                        </p:tgtEl>
                                        <p:attrNameLst>
                                          <p:attrName>style.visibility</p:attrName>
                                        </p:attrNameLst>
                                      </p:cBhvr>
                                      <p:to>
                                        <p:strVal val="visible"/>
                                      </p:to>
                                    </p:set>
                                    <p:animEffect transition="in" filter="fade">
                                      <p:cBhvr>
                                        <p:cTn id="42" dur="2000"/>
                                        <p:tgtEl>
                                          <p:spTgt spid="106499">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6499">
                                            <p:txEl>
                                              <p:pRg st="7" end="7"/>
                                            </p:txEl>
                                          </p:spTgt>
                                        </p:tgtEl>
                                        <p:attrNameLst>
                                          <p:attrName>style.visibility</p:attrName>
                                        </p:attrNameLst>
                                      </p:cBhvr>
                                      <p:to>
                                        <p:strVal val="visible"/>
                                      </p:to>
                                    </p:set>
                                    <p:animEffect transition="in" filter="fade">
                                      <p:cBhvr>
                                        <p:cTn id="45" dur="2000"/>
                                        <p:tgtEl>
                                          <p:spTgt spid="106499">
                                            <p:txEl>
                                              <p:pRg st="7" end="7"/>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6499">
                                            <p:txEl>
                                              <p:pRg st="8" end="8"/>
                                            </p:txEl>
                                          </p:spTgt>
                                        </p:tgtEl>
                                        <p:attrNameLst>
                                          <p:attrName>style.visibility</p:attrName>
                                        </p:attrNameLst>
                                      </p:cBhvr>
                                      <p:to>
                                        <p:strVal val="visible"/>
                                      </p:to>
                                    </p:set>
                                    <p:animEffect transition="in" filter="fade">
                                      <p:cBhvr>
                                        <p:cTn id="48" dur="2000"/>
                                        <p:tgtEl>
                                          <p:spTgt spid="106499">
                                            <p:txEl>
                                              <p:pRg st="8" end="8"/>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6499">
                                            <p:txEl>
                                              <p:pRg st="9" end="9"/>
                                            </p:txEl>
                                          </p:spTgt>
                                        </p:tgtEl>
                                        <p:attrNameLst>
                                          <p:attrName>style.visibility</p:attrName>
                                        </p:attrNameLst>
                                      </p:cBhvr>
                                      <p:to>
                                        <p:strVal val="visible"/>
                                      </p:to>
                                    </p:set>
                                    <p:animEffect transition="in" filter="fade">
                                      <p:cBhvr>
                                        <p:cTn id="51" dur="2000"/>
                                        <p:tgtEl>
                                          <p:spTgt spid="106499">
                                            <p:txEl>
                                              <p:pRg st="9" end="9"/>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6499">
                                            <p:txEl>
                                              <p:pRg st="10" end="10"/>
                                            </p:txEl>
                                          </p:spTgt>
                                        </p:tgtEl>
                                        <p:attrNameLst>
                                          <p:attrName>style.visibility</p:attrName>
                                        </p:attrNameLst>
                                      </p:cBhvr>
                                      <p:to>
                                        <p:strVal val="visible"/>
                                      </p:to>
                                    </p:set>
                                    <p:animEffect transition="in" filter="fade">
                                      <p:cBhvr>
                                        <p:cTn id="54" dur="2000"/>
                                        <p:tgtEl>
                                          <p:spTgt spid="106499">
                                            <p:txEl>
                                              <p:pRg st="10" end="1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6499">
                                            <p:txEl>
                                              <p:pRg st="11" end="11"/>
                                            </p:txEl>
                                          </p:spTgt>
                                        </p:tgtEl>
                                        <p:attrNameLst>
                                          <p:attrName>style.visibility</p:attrName>
                                        </p:attrNameLst>
                                      </p:cBhvr>
                                      <p:to>
                                        <p:strVal val="visible"/>
                                      </p:to>
                                    </p:set>
                                    <p:animEffect transition="in" filter="fade">
                                      <p:cBhvr>
                                        <p:cTn id="59" dur="2000"/>
                                        <p:tgtEl>
                                          <p:spTgt spid="106499">
                                            <p:txEl>
                                              <p:pRg st="11" end="1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6499">
                                            <p:txEl>
                                              <p:pRg st="12" end="12"/>
                                            </p:txEl>
                                          </p:spTgt>
                                        </p:tgtEl>
                                        <p:attrNameLst>
                                          <p:attrName>style.visibility</p:attrName>
                                        </p:attrNameLst>
                                      </p:cBhvr>
                                      <p:to>
                                        <p:strVal val="visible"/>
                                      </p:to>
                                    </p:set>
                                    <p:animEffect transition="in" filter="fade">
                                      <p:cBhvr>
                                        <p:cTn id="64" dur="2000"/>
                                        <p:tgtEl>
                                          <p:spTgt spid="106499">
                                            <p:txEl>
                                              <p:pRg st="12" end="12"/>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6499">
                                            <p:txEl>
                                              <p:pRg st="13" end="13"/>
                                            </p:txEl>
                                          </p:spTgt>
                                        </p:tgtEl>
                                        <p:attrNameLst>
                                          <p:attrName>style.visibility</p:attrName>
                                        </p:attrNameLst>
                                      </p:cBhvr>
                                      <p:to>
                                        <p:strVal val="visible"/>
                                      </p:to>
                                    </p:set>
                                    <p:animEffect transition="in" filter="fade">
                                      <p:cBhvr>
                                        <p:cTn id="69" dur="2000"/>
                                        <p:tgtEl>
                                          <p:spTgt spid="1064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1064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marL="609600" indent="-609600" eaLnBrk="1" hangingPunct="1">
              <a:buFontTx/>
              <a:buAutoNum type="alphaUcPeriod"/>
            </a:pPr>
            <a:r>
              <a:rPr lang="en-US" dirty="0" smtClean="0"/>
              <a:t>Constructing and interpreting graphical displays of distributions of </a:t>
            </a:r>
            <a:r>
              <a:rPr lang="en-US" dirty="0" err="1" smtClean="0"/>
              <a:t>univariate</a:t>
            </a:r>
            <a:r>
              <a:rPr lang="en-US" dirty="0" smtClean="0"/>
              <a:t> data (</a:t>
            </a:r>
            <a:r>
              <a:rPr lang="en-US" dirty="0" err="1" smtClean="0"/>
              <a:t>dotplot</a:t>
            </a:r>
            <a:r>
              <a:rPr lang="en-US" dirty="0" smtClean="0"/>
              <a:t>, </a:t>
            </a:r>
            <a:r>
              <a:rPr lang="en-US" dirty="0" err="1" smtClean="0"/>
              <a:t>stemplot</a:t>
            </a:r>
            <a:r>
              <a:rPr lang="en-US" dirty="0" smtClean="0"/>
              <a:t>, histogram, cumulative frequency plot)</a:t>
            </a:r>
          </a:p>
          <a:p>
            <a:pPr marL="990600" lvl="1" indent="-533400" eaLnBrk="1" hangingPunct="1">
              <a:buFontTx/>
              <a:buAutoNum type="arabicPeriod"/>
            </a:pPr>
            <a:r>
              <a:rPr lang="en-US" dirty="0" smtClean="0"/>
              <a:t>Center </a:t>
            </a:r>
          </a:p>
          <a:p>
            <a:pPr marL="990600" lvl="1" indent="-533400" eaLnBrk="1" hangingPunct="1">
              <a:buFontTx/>
              <a:buAutoNum type="arabicPeriod"/>
            </a:pPr>
            <a:r>
              <a:rPr lang="en-US" dirty="0" smtClean="0"/>
              <a:t>Spread </a:t>
            </a:r>
          </a:p>
          <a:p>
            <a:pPr marL="990600" lvl="1" indent="-533400">
              <a:buFontTx/>
              <a:buAutoNum type="arabicPeriod"/>
            </a:pPr>
            <a:r>
              <a:rPr lang="en-US" dirty="0" smtClean="0"/>
              <a:t>Shape </a:t>
            </a:r>
            <a:r>
              <a:rPr lang="en-US" dirty="0"/>
              <a:t>(Clusters and gaps</a:t>
            </a:r>
            <a:r>
              <a:rPr lang="en-US" dirty="0" smtClean="0"/>
              <a:t>)</a:t>
            </a:r>
          </a:p>
          <a:p>
            <a:pPr marL="990600" lvl="1" indent="-533400">
              <a:buFontTx/>
              <a:buAutoNum type="arabicPeriod"/>
            </a:pPr>
            <a:r>
              <a:rPr lang="en-US" dirty="0"/>
              <a:t>Outliers and other unusual features</a:t>
            </a:r>
          </a:p>
          <a:p>
            <a:pPr marL="990600" lvl="1" indent="-533400" eaLnBrk="1" hangingPunct="1">
              <a:buFontTx/>
              <a:buAutoNum type="arabicPeriod"/>
            </a:pPr>
            <a:endParaRPr lang="en-US" dirty="0" smtClean="0"/>
          </a:p>
        </p:txBody>
      </p:sp>
      <p:sp>
        <p:nvSpPr>
          <p:cNvPr id="10242" name="Rectangle 2"/>
          <p:cNvSpPr>
            <a:spLocks noGrp="1" noChangeArrowheads="1"/>
          </p:cNvSpPr>
          <p:nvPr>
            <p:ph type="title"/>
          </p:nvPr>
        </p:nvSpPr>
        <p:spPr/>
        <p:txBody>
          <a:bodyPr/>
          <a:lstStyle/>
          <a:p>
            <a:pPr eaLnBrk="1" hangingPunct="1"/>
            <a:r>
              <a:rPr lang="en-US" smtClean="0"/>
              <a:t>I. Exploring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marL="609600" indent="-609600" eaLnBrk="1" hangingPunct="1">
              <a:lnSpc>
                <a:spcPct val="90000"/>
              </a:lnSpc>
              <a:buFontTx/>
              <a:buAutoNum type="alphaUcPeriod" startAt="2"/>
            </a:pPr>
            <a:r>
              <a:rPr lang="en-US" dirty="0" smtClean="0"/>
              <a:t>Summarizing distributions of </a:t>
            </a:r>
            <a:r>
              <a:rPr lang="en-US" dirty="0" err="1" smtClean="0"/>
              <a:t>univariate</a:t>
            </a:r>
            <a:r>
              <a:rPr lang="en-US" dirty="0" smtClean="0"/>
              <a:t> data</a:t>
            </a:r>
          </a:p>
          <a:p>
            <a:pPr marL="990600" lvl="1" indent="-533400" eaLnBrk="1" hangingPunct="1">
              <a:lnSpc>
                <a:spcPct val="90000"/>
              </a:lnSpc>
              <a:buFontTx/>
              <a:buAutoNum type="arabicPeriod"/>
            </a:pPr>
            <a:r>
              <a:rPr lang="en-US" dirty="0" smtClean="0"/>
              <a:t>Measuring center: median, mean</a:t>
            </a:r>
          </a:p>
          <a:p>
            <a:pPr marL="990600" lvl="1" indent="-533400" eaLnBrk="1" hangingPunct="1">
              <a:lnSpc>
                <a:spcPct val="90000"/>
              </a:lnSpc>
              <a:buFontTx/>
              <a:buAutoNum type="arabicPeriod"/>
            </a:pPr>
            <a:r>
              <a:rPr lang="en-US" dirty="0" smtClean="0"/>
              <a:t>Measuring spread: range, interquartile range, standard deviation</a:t>
            </a:r>
          </a:p>
          <a:p>
            <a:pPr marL="990600" lvl="1" indent="-533400" eaLnBrk="1" hangingPunct="1">
              <a:lnSpc>
                <a:spcPct val="90000"/>
              </a:lnSpc>
              <a:buFontTx/>
              <a:buAutoNum type="arabicPeriod"/>
            </a:pPr>
            <a:r>
              <a:rPr lang="en-US" dirty="0" smtClean="0"/>
              <a:t>Measuring position: quartiles, percentiles, standardized scores (z-scores)</a:t>
            </a:r>
          </a:p>
          <a:p>
            <a:pPr marL="990600" lvl="1" indent="-533400" eaLnBrk="1" hangingPunct="1">
              <a:lnSpc>
                <a:spcPct val="90000"/>
              </a:lnSpc>
              <a:buFontTx/>
              <a:buAutoNum type="arabicPeriod"/>
            </a:pPr>
            <a:r>
              <a:rPr lang="en-US" dirty="0" smtClean="0"/>
              <a:t>Using boxplots</a:t>
            </a:r>
          </a:p>
          <a:p>
            <a:pPr marL="990600" lvl="1" indent="-533400" eaLnBrk="1" hangingPunct="1">
              <a:lnSpc>
                <a:spcPct val="90000"/>
              </a:lnSpc>
              <a:buFontTx/>
              <a:buAutoNum type="arabicPeriod"/>
            </a:pPr>
            <a:r>
              <a:rPr lang="en-US" dirty="0" smtClean="0"/>
              <a:t>The effect of changing units on summary measures</a:t>
            </a:r>
          </a:p>
        </p:txBody>
      </p:sp>
      <p:sp>
        <p:nvSpPr>
          <p:cNvPr id="11267" name="Rectangle 4"/>
          <p:cNvSpPr>
            <a:spLocks noGrp="1" noChangeArrowheads="1"/>
          </p:cNvSpPr>
          <p:nvPr>
            <p:ph type="title"/>
          </p:nvPr>
        </p:nvSpPr>
        <p:spPr>
          <a:noFill/>
        </p:spPr>
        <p:txBody>
          <a:bodyPr/>
          <a:lstStyle/>
          <a:p>
            <a:pPr eaLnBrk="1" hangingPunct="1"/>
            <a:r>
              <a:rPr lang="en-US" smtClean="0"/>
              <a:t>I. Exploring Data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3385</TotalTime>
  <Words>2146</Words>
  <Application>Microsoft Office PowerPoint</Application>
  <PresentationFormat>On-screen Show (4:3)</PresentationFormat>
  <Paragraphs>300</Paragraphs>
  <Slides>71</Slides>
  <Notes>43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8" baseType="lpstr">
      <vt:lpstr>Arial</vt:lpstr>
      <vt:lpstr>Candara</vt:lpstr>
      <vt:lpstr>Gill Sans MT</vt:lpstr>
      <vt:lpstr>Symbol</vt:lpstr>
      <vt:lpstr>Times New Roman</vt:lpstr>
      <vt:lpstr>Waveform</vt:lpstr>
      <vt:lpstr>Equation</vt:lpstr>
      <vt:lpstr>AP Statistics</vt:lpstr>
      <vt:lpstr>What Percentage of the Earth’s Surface is Water? They say its 70% </vt:lpstr>
      <vt:lpstr>PowerPoint Presentation</vt:lpstr>
      <vt:lpstr>PowerPoint Presentation</vt:lpstr>
      <vt:lpstr>PowerPoint Presentation</vt:lpstr>
      <vt:lpstr>PowerPoint Presentation</vt:lpstr>
      <vt:lpstr>I. Exploring Data</vt:lpstr>
      <vt:lpstr>I. Exploring Data</vt:lpstr>
      <vt:lpstr>I. Exploring Data</vt:lpstr>
      <vt:lpstr>I. Exploring Data</vt:lpstr>
      <vt:lpstr>PowerPoint Presentation</vt:lpstr>
      <vt:lpstr>PowerPoint Presentation</vt:lpstr>
      <vt:lpstr>PowerPoint Presentation</vt:lpstr>
      <vt:lpstr>PowerPoint Presentation</vt:lpstr>
      <vt:lpstr>2006 FR#1 – The Catapults</vt:lpstr>
      <vt:lpstr>2006 FR#1 – The Catapults</vt:lpstr>
      <vt:lpstr>2006 FR#1 – The Catapults</vt:lpstr>
      <vt:lpstr>I. Exploring Data</vt:lpstr>
      <vt:lpstr>PowerPoint Presentation</vt:lpstr>
      <vt:lpstr>PowerPoint Presentation</vt:lpstr>
      <vt:lpstr>PowerPoint Presentation</vt:lpstr>
      <vt:lpstr>PowerPoint Presentation</vt:lpstr>
      <vt:lpstr>PowerPoint Presentation</vt:lpstr>
      <vt:lpstr>2006 FR Q#2 – Soapsuds</vt:lpstr>
      <vt:lpstr>2006 FR Q#2 – Soapsuds</vt:lpstr>
      <vt:lpstr>I. Exploring Data</vt:lpstr>
      <vt:lpstr>PowerPoint Presentation</vt:lpstr>
      <vt:lpstr>PowerPoint Presentation</vt:lpstr>
      <vt:lpstr>PowerPoint Presentation</vt:lpstr>
      <vt:lpstr>PowerPoint Presentation</vt:lpstr>
      <vt:lpstr>PowerPoint Presentation</vt:lpstr>
      <vt:lpstr>II. Sampling and Experimentation</vt:lpstr>
      <vt:lpstr>II. Sampling and Experimentation</vt:lpstr>
      <vt:lpstr>II. Sampling and Experimentation</vt:lpstr>
      <vt:lpstr>PowerPoint Presentation</vt:lpstr>
      <vt:lpstr>PowerPoint Presentation</vt:lpstr>
      <vt:lpstr>PowerPoint Presentation</vt:lpstr>
      <vt:lpstr>II. Sampling and Experimentation</vt:lpstr>
      <vt:lpstr>PowerPoint Presentation</vt:lpstr>
      <vt:lpstr>PowerPoint Presentation</vt:lpstr>
      <vt:lpstr>Does Type Font Affect Quiz Grades?</vt:lpstr>
      <vt:lpstr>II. Sampling and Experimentation</vt:lpstr>
      <vt:lpstr>PowerPoint Presentation</vt:lpstr>
      <vt:lpstr>III. Anticipating Patterns</vt:lpstr>
      <vt:lpstr>III. Anticipating Patterns</vt:lpstr>
      <vt:lpstr>PowerPoint Presentation</vt:lpstr>
      <vt:lpstr>PowerPoint Presentation</vt:lpstr>
      <vt:lpstr>PowerPoint Presentation</vt:lpstr>
      <vt:lpstr>PowerPoint Presentation</vt:lpstr>
      <vt:lpstr>Probability – Sample Multiple Choice</vt:lpstr>
      <vt:lpstr>Organize the Problem</vt:lpstr>
      <vt:lpstr>Set up a Tree Diagram</vt:lpstr>
      <vt:lpstr>Calculate the Probability</vt:lpstr>
      <vt:lpstr>III. Anticipating Patterns</vt:lpstr>
      <vt:lpstr>PowerPoint Presentation</vt:lpstr>
      <vt:lpstr>PowerPoint Presentation</vt:lpstr>
      <vt:lpstr>PowerPoint Presentation</vt:lpstr>
      <vt:lpstr>PowerPoint Presentation</vt:lpstr>
      <vt:lpstr>III. Anticipating Patterns</vt:lpstr>
      <vt:lpstr>PowerPoint Presentation</vt:lpstr>
      <vt:lpstr>PowerPoint Presentation</vt:lpstr>
      <vt:lpstr>2002 AP STATISTICS FR#3 - The Runners </vt:lpstr>
      <vt:lpstr>IV. Statistical Inference</vt:lpstr>
      <vt:lpstr>IV. Statistical Inference</vt:lpstr>
      <vt:lpstr>PowerPoint Presentation</vt:lpstr>
      <vt:lpstr>PowerPoint Presentation</vt:lpstr>
      <vt:lpstr>PowerPoint Presentation</vt:lpstr>
      <vt:lpstr>PowerPoint Presentation</vt:lpstr>
      <vt:lpstr>PowerPoint Presentation</vt:lpstr>
      <vt:lpstr>Simple Things Students Can Do To Improve Their AP Exam Scores </vt:lpstr>
      <vt:lpstr>Simple Things Students Can Do To Improve Their AP Exam Scores </vt:lpstr>
    </vt:vector>
  </TitlesOfParts>
  <Company>EDVenture-GA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Statistics</dc:title>
  <dc:creator>Paul L. Myers</dc:creator>
  <cp:lastModifiedBy>Windows User</cp:lastModifiedBy>
  <cp:revision>94</cp:revision>
  <dcterms:created xsi:type="dcterms:W3CDTF">2007-04-09T21:47:42Z</dcterms:created>
  <dcterms:modified xsi:type="dcterms:W3CDTF">2019-05-14T18:08:36Z</dcterms:modified>
</cp:coreProperties>
</file>